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2.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9"/>
  </p:notesMasterIdLst>
  <p:sldIdLst>
    <p:sldId id="268" r:id="rId2"/>
    <p:sldId id="256" r:id="rId3"/>
    <p:sldId id="429" r:id="rId4"/>
    <p:sldId id="430" r:id="rId5"/>
    <p:sldId id="431" r:id="rId6"/>
    <p:sldId id="432" r:id="rId7"/>
    <p:sldId id="435" r:id="rId8"/>
    <p:sldId id="433" r:id="rId9"/>
    <p:sldId id="434" r:id="rId10"/>
    <p:sldId id="416" r:id="rId11"/>
    <p:sldId id="417" r:id="rId12"/>
    <p:sldId id="418" r:id="rId13"/>
    <p:sldId id="419" r:id="rId14"/>
    <p:sldId id="420" r:id="rId15"/>
    <p:sldId id="421" r:id="rId16"/>
    <p:sldId id="422" r:id="rId17"/>
    <p:sldId id="423" r:id="rId18"/>
    <p:sldId id="424" r:id="rId19"/>
    <p:sldId id="425" r:id="rId20"/>
    <p:sldId id="426" r:id="rId21"/>
    <p:sldId id="427" r:id="rId22"/>
    <p:sldId id="428" r:id="rId23"/>
    <p:sldId id="437" r:id="rId24"/>
    <p:sldId id="352" r:id="rId25"/>
    <p:sldId id="439" r:id="rId26"/>
    <p:sldId id="440" r:id="rId27"/>
    <p:sldId id="267" r:id="rId28"/>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51">
          <p15:clr>
            <a:srgbClr val="A4A3A4"/>
          </p15:clr>
        </p15:guide>
        <p15:guide id="2" pos="3817">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幸全" initials="幸全" lastIdx="1" clrIdx="0"/>
  <p:cmAuthor id="2" name="作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E44B46"/>
    <a:srgbClr val="9B030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howGuides="1">
      <p:cViewPr varScale="1">
        <p:scale>
          <a:sx n="106" d="100"/>
          <a:sy n="106" d="100"/>
        </p:scale>
        <p:origin x="672" y="114"/>
      </p:cViewPr>
      <p:guideLst>
        <p:guide orient="horz" pos="2251"/>
        <p:guide pos="381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D5D575-1484-4954-A584-C4A08440CA4B}" type="datetimeFigureOut">
              <a:rPr lang="zh-CN" altLang="en-US" smtClean="0"/>
              <a:t>2021/01/13</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0B1776-A33D-4E21-859F-E17EC6F07C70}" type="slidenum">
              <a:rPr lang="zh-CN" altLang="en-US" smtClean="0"/>
              <a:t>‹#›</a:t>
            </a:fld>
            <a:endParaRPr lang="zh-CN" altLang="en-US"/>
          </a:p>
        </p:txBody>
      </p:sp>
    </p:spTree>
    <p:extLst>
      <p:ext uri="{BB962C8B-B14F-4D97-AF65-F5344CB8AC3E}">
        <p14:creationId xmlns:p14="http://schemas.microsoft.com/office/powerpoint/2010/main" val="40116325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210B1776-A33D-4E21-859F-E17EC6F07C70}" type="slidenum">
              <a:rPr lang="zh-CN" altLang="en-US" smtClean="0"/>
              <a:t>3</a:t>
            </a:fld>
            <a:endParaRPr lang="zh-CN" altLang="en-US"/>
          </a:p>
        </p:txBody>
      </p:sp>
    </p:spTree>
    <p:extLst>
      <p:ext uri="{BB962C8B-B14F-4D97-AF65-F5344CB8AC3E}">
        <p14:creationId xmlns:p14="http://schemas.microsoft.com/office/powerpoint/2010/main" val="13739432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210B1776-A33D-4E21-859F-E17EC6F07C70}" type="slidenum">
              <a:rPr lang="zh-CN" altLang="en-US" smtClean="0"/>
              <a:t>10</a:t>
            </a:fld>
            <a:endParaRPr lang="zh-CN" altLang="en-US"/>
          </a:p>
        </p:txBody>
      </p:sp>
    </p:spTree>
    <p:extLst>
      <p:ext uri="{BB962C8B-B14F-4D97-AF65-F5344CB8AC3E}">
        <p14:creationId xmlns:p14="http://schemas.microsoft.com/office/powerpoint/2010/main" val="24041412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210B1776-A33D-4E21-859F-E17EC6F07C70}" type="slidenum">
              <a:rPr lang="zh-CN" altLang="en-US" smtClean="0"/>
              <a:t>22</a:t>
            </a:fld>
            <a:endParaRPr lang="zh-CN" altLang="en-US"/>
          </a:p>
        </p:txBody>
      </p:sp>
    </p:spTree>
    <p:extLst>
      <p:ext uri="{BB962C8B-B14F-4D97-AF65-F5344CB8AC3E}">
        <p14:creationId xmlns:p14="http://schemas.microsoft.com/office/powerpoint/2010/main" val="17307705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A7DB3D29-DDED-407C-A77F-B1EC1D497D60}" type="datetimeFigureOut">
              <a:rPr lang="zh-CN" altLang="en-US" smtClean="0"/>
              <a:t>2021/01/13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6A3EC3C-2354-4223-9C66-21C2EF297D2D}" type="slidenum">
              <a:rPr lang="zh-CN" altLang="en-US" smtClean="0"/>
              <a:t>‹#›</a:t>
            </a:fld>
            <a:endParaRPr lang="zh-CN" altLang="en-US"/>
          </a:p>
        </p:txBody>
      </p:sp>
    </p:spTree>
  </p:cSld>
  <p:clrMapOvr>
    <a:masterClrMapping/>
  </p:clrMapOvr>
  <p:transition spd="med">
    <p:pull/>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A7DB3D29-DDED-407C-A77F-B1EC1D497D60}" type="datetimeFigureOut">
              <a:rPr lang="zh-CN" altLang="en-US" smtClean="0"/>
              <a:t>2021/01/13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6A3EC3C-2354-4223-9C66-21C2EF297D2D}" type="slidenum">
              <a:rPr lang="zh-CN" altLang="en-US" smtClean="0"/>
              <a:t>‹#›</a:t>
            </a:fld>
            <a:endParaRPr lang="zh-CN" altLang="en-US"/>
          </a:p>
        </p:txBody>
      </p:sp>
    </p:spTree>
  </p:cSld>
  <p:clrMapOvr>
    <a:masterClrMapping/>
  </p:clrMapOvr>
  <p:transition spd="med">
    <p:pull/>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A7DB3D29-DDED-407C-A77F-B1EC1D497D60}" type="datetimeFigureOut">
              <a:rPr lang="zh-CN" altLang="en-US" smtClean="0"/>
              <a:t>2021/01/13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6A3EC3C-2354-4223-9C66-21C2EF297D2D}" type="slidenum">
              <a:rPr lang="zh-CN" altLang="en-US" smtClean="0"/>
              <a:t>‹#›</a:t>
            </a:fld>
            <a:endParaRPr lang="zh-CN" altLang="en-US"/>
          </a:p>
        </p:txBody>
      </p:sp>
    </p:spTree>
  </p:cSld>
  <p:clrMapOvr>
    <a:masterClrMapping/>
  </p:clrMapOvr>
  <p:transition spd="med">
    <p:pull/>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A7DB3D29-DDED-407C-A77F-B1EC1D497D60}" type="datetimeFigureOut">
              <a:rPr lang="zh-CN" altLang="en-US" smtClean="0"/>
              <a:t>2021/01/13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6A3EC3C-2354-4223-9C66-21C2EF297D2D}" type="slidenum">
              <a:rPr lang="zh-CN" altLang="en-US" smtClean="0"/>
              <a:t>‹#›</a:t>
            </a:fld>
            <a:endParaRPr lang="zh-CN" altLang="en-US"/>
          </a:p>
        </p:txBody>
      </p:sp>
    </p:spTree>
  </p:cSld>
  <p:clrMapOvr>
    <a:masterClrMapping/>
  </p:clrMapOvr>
  <p:transition spd="med">
    <p:pull/>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A7DB3D29-DDED-407C-A77F-B1EC1D497D60}" type="datetimeFigureOut">
              <a:rPr lang="zh-CN" altLang="en-US" smtClean="0"/>
              <a:t>2021/01/13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6A3EC3C-2354-4223-9C66-21C2EF297D2D}" type="slidenum">
              <a:rPr lang="zh-CN" altLang="en-US" smtClean="0"/>
              <a:t>‹#›</a:t>
            </a:fld>
            <a:endParaRPr lang="zh-CN" altLang="en-US"/>
          </a:p>
        </p:txBody>
      </p:sp>
    </p:spTree>
  </p:cSld>
  <p:clrMapOvr>
    <a:masterClrMapping/>
  </p:clrMapOvr>
  <p:transition spd="med">
    <p:pull/>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A7DB3D29-DDED-407C-A77F-B1EC1D497D60}" type="datetimeFigureOut">
              <a:rPr lang="zh-CN" altLang="en-US" smtClean="0"/>
              <a:t>2021/01/13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6A3EC3C-2354-4223-9C66-21C2EF297D2D}" type="slidenum">
              <a:rPr lang="zh-CN" altLang="en-US" smtClean="0"/>
              <a:t>‹#›</a:t>
            </a:fld>
            <a:endParaRPr lang="zh-CN" altLang="en-US"/>
          </a:p>
        </p:txBody>
      </p:sp>
    </p:spTree>
  </p:cSld>
  <p:clrMapOvr>
    <a:masterClrMapping/>
  </p:clrMapOvr>
  <p:transition spd="med">
    <p:pull/>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A7DB3D29-DDED-407C-A77F-B1EC1D497D60}" type="datetimeFigureOut">
              <a:rPr lang="zh-CN" altLang="en-US" smtClean="0"/>
              <a:t>2021/01/13</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66A3EC3C-2354-4223-9C66-21C2EF297D2D}" type="slidenum">
              <a:rPr lang="zh-CN" altLang="en-US" smtClean="0"/>
              <a:t>‹#›</a:t>
            </a:fld>
            <a:endParaRPr lang="zh-CN" altLang="en-US"/>
          </a:p>
        </p:txBody>
      </p:sp>
    </p:spTree>
  </p:cSld>
  <p:clrMapOvr>
    <a:masterClrMapping/>
  </p:clrMapOvr>
  <p:transition spd="med">
    <p:pull/>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A7DB3D29-DDED-407C-A77F-B1EC1D497D60}" type="datetimeFigureOut">
              <a:rPr lang="zh-CN" altLang="en-US" smtClean="0"/>
              <a:t>2021/01/13</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66A3EC3C-2354-4223-9C66-21C2EF297D2D}" type="slidenum">
              <a:rPr lang="zh-CN" altLang="en-US" smtClean="0"/>
              <a:t>‹#›</a:t>
            </a:fld>
            <a:endParaRPr lang="zh-CN" altLang="en-US"/>
          </a:p>
        </p:txBody>
      </p:sp>
    </p:spTree>
  </p:cSld>
  <p:clrMapOvr>
    <a:masterClrMapping/>
  </p:clrMapOvr>
  <p:transition spd="med">
    <p:pull/>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A7DB3D29-DDED-407C-A77F-B1EC1D497D60}" type="datetimeFigureOut">
              <a:rPr lang="zh-CN" altLang="en-US" smtClean="0"/>
              <a:t>2021/01/13</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66A3EC3C-2354-4223-9C66-21C2EF297D2D}" type="slidenum">
              <a:rPr lang="zh-CN" altLang="en-US" smtClean="0"/>
              <a:t>‹#›</a:t>
            </a:fld>
            <a:endParaRPr lang="zh-CN" altLang="en-US"/>
          </a:p>
        </p:txBody>
      </p:sp>
    </p:spTree>
  </p:cSld>
  <p:clrMapOvr>
    <a:masterClrMapping/>
  </p:clrMapOvr>
  <p:transition spd="med">
    <p:pull/>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A7DB3D29-DDED-407C-A77F-B1EC1D497D60}" type="datetimeFigureOut">
              <a:rPr lang="zh-CN" altLang="en-US" smtClean="0"/>
              <a:t>2021/01/13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6A3EC3C-2354-4223-9C66-21C2EF297D2D}" type="slidenum">
              <a:rPr lang="zh-CN" altLang="en-US" smtClean="0"/>
              <a:t>‹#›</a:t>
            </a:fld>
            <a:endParaRPr lang="zh-CN" altLang="en-US"/>
          </a:p>
        </p:txBody>
      </p:sp>
    </p:spTree>
  </p:cSld>
  <p:clrMapOvr>
    <a:masterClrMapping/>
  </p:clrMapOvr>
  <p:transition spd="med">
    <p:pull/>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A7DB3D29-DDED-407C-A77F-B1EC1D497D60}" type="datetimeFigureOut">
              <a:rPr lang="zh-CN" altLang="en-US" smtClean="0"/>
              <a:t>2021/01/13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6A3EC3C-2354-4223-9C66-21C2EF297D2D}" type="slidenum">
              <a:rPr lang="zh-CN" altLang="en-US" smtClean="0"/>
              <a:t>‹#›</a:t>
            </a:fld>
            <a:endParaRPr lang="zh-CN" altLang="en-US"/>
          </a:p>
        </p:txBody>
      </p:sp>
    </p:spTree>
  </p:cSld>
  <p:clrMapOvr>
    <a:masterClrMapping/>
  </p:clrMapOvr>
  <p:transition spd="med">
    <p:pull/>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DB3D29-DDED-407C-A77F-B1EC1D497D60}" type="datetimeFigureOut">
              <a:rPr lang="zh-CN" altLang="en-US" smtClean="0"/>
              <a:t>2021/01/13</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A3EC3C-2354-4223-9C66-21C2EF297D2D}"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med">
    <p:pull/>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tags" Target="../tags/tag6.xml"/><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image" Target="../media/image8.jpeg"/><Relationship Id="rId5" Type="http://schemas.openxmlformats.org/officeDocument/2006/relationships/notesSlide" Target="../notesSlides/notesSlide2.xml"/><Relationship Id="rId4"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image" Target="../media/image10.png"/><Relationship Id="rId5" Type="http://schemas.openxmlformats.org/officeDocument/2006/relationships/notesSlide" Target="../notesSlides/notesSlide3.xml"/><Relationship Id="rId4"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3.jpeg"/><Relationship Id="rId5" Type="http://schemas.openxmlformats.org/officeDocument/2006/relationships/notesSlide" Target="../notesSlides/notesSlide1.xml"/><Relationship Id="rId4"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淘宝店chenying0907出品 9"/>
          <p:cNvSpPr>
            <a:spLocks noChangeArrowheads="1"/>
          </p:cNvSpPr>
          <p:nvPr/>
        </p:nvSpPr>
        <p:spPr bwMode="auto">
          <a:xfrm>
            <a:off x="1524000" y="2052053"/>
            <a:ext cx="9144000" cy="992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80" tIns="34290" rIns="68580" bIns="34290">
            <a:spAutoFit/>
          </a:bodyPr>
          <a:lstStyle/>
          <a:p>
            <a:pPr algn="ctr"/>
            <a:r>
              <a:rPr lang="zh-CN" altLang="en-US" sz="6000" b="1" dirty="0">
                <a:solidFill>
                  <a:srgbClr val="C00000"/>
                </a:solidFill>
                <a:latin typeface="微软雅黑" panose="020B0503020204020204" pitchFamily="34" charset="-122"/>
                <a:ea typeface="微软雅黑" panose="020B0503020204020204" pitchFamily="34" charset="-122"/>
                <a:sym typeface="微软雅黑" panose="020B0503020204020204" pitchFamily="34" charset="-122"/>
              </a:rPr>
              <a:t>习近</a:t>
            </a:r>
            <a:r>
              <a:rPr lang="zh-CN" altLang="en-US" sz="6000" b="1" dirty="0" smtClean="0">
                <a:solidFill>
                  <a:srgbClr val="C00000"/>
                </a:solidFill>
                <a:latin typeface="微软雅黑" panose="020B0503020204020204" pitchFamily="34" charset="-122"/>
                <a:ea typeface="微软雅黑" panose="020B0503020204020204" pitchFamily="34" charset="-122"/>
                <a:sym typeface="微软雅黑" panose="020B0503020204020204" pitchFamily="34" charset="-122"/>
              </a:rPr>
              <a:t>平系列重要讲话摘录</a:t>
            </a:r>
            <a:endParaRPr lang="zh-CN" altLang="en-US" sz="6000" dirty="0">
              <a:solidFill>
                <a:srgbClr val="C0000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 name="淘宝店chenying0907出品 10"/>
          <p:cNvSpPr>
            <a:spLocks noChangeArrowheads="1"/>
          </p:cNvSpPr>
          <p:nvPr/>
        </p:nvSpPr>
        <p:spPr bwMode="auto">
          <a:xfrm>
            <a:off x="3819853" y="3921107"/>
            <a:ext cx="4552294" cy="623248"/>
          </a:xfrm>
          <a:prstGeom prst="rect">
            <a:avLst/>
          </a:prstGeom>
          <a:noFill/>
          <a:ln w="9525">
            <a:solidFill>
              <a:schemeClr val="bg1">
                <a:lumMod val="85000"/>
              </a:schemeClr>
            </a:solidFill>
            <a:miter lim="800000"/>
          </a:ln>
          <a:extLst>
            <a:ext uri="{909E8E84-426E-40DD-AFC4-6F175D3DCCD1}">
              <a14:hiddenFill xmlns:a14="http://schemas.microsoft.com/office/drawing/2010/main">
                <a:solidFill>
                  <a:srgbClr val="FFFFFF"/>
                </a:solidFill>
              </a14:hiddenFill>
            </a:ext>
          </a:extLst>
        </p:spPr>
        <p:txBody>
          <a:bodyPr wrap="square" lIns="68580" tIns="34290" rIns="68580" bIns="34290">
            <a:spAutoFit/>
          </a:bodyPr>
          <a:lstStyle/>
          <a:p>
            <a:pPr algn="ctr"/>
            <a:r>
              <a:rPr lang="en-US" altLang="zh-CN" sz="3600" b="1" dirty="0" smtClean="0">
                <a:solidFill>
                  <a:srgbClr val="595959"/>
                </a:solidFill>
                <a:latin typeface="微软雅黑" panose="020B0503020204020204" pitchFamily="34" charset="-122"/>
                <a:ea typeface="微软雅黑" panose="020B0503020204020204" pitchFamily="34" charset="-122"/>
                <a:sym typeface="微软雅黑" panose="020B0503020204020204" pitchFamily="34" charset="-122"/>
              </a:rPr>
              <a:t>2021</a:t>
            </a:r>
            <a:r>
              <a:rPr lang="zh-CN" altLang="en-US" sz="3600" b="1" dirty="0" smtClean="0">
                <a:solidFill>
                  <a:srgbClr val="595959"/>
                </a:solidFill>
                <a:latin typeface="微软雅黑" panose="020B0503020204020204" pitchFamily="34" charset="-122"/>
                <a:ea typeface="微软雅黑" panose="020B0503020204020204" pitchFamily="34" charset="-122"/>
                <a:sym typeface="微软雅黑" panose="020B0503020204020204" pitchFamily="34" charset="-122"/>
              </a:rPr>
              <a:t>年</a:t>
            </a:r>
            <a:r>
              <a:rPr lang="en-US" altLang="zh-CN" sz="3600" b="1" dirty="0" smtClean="0">
                <a:solidFill>
                  <a:srgbClr val="595959"/>
                </a:solidFill>
                <a:latin typeface="微软雅黑" panose="020B0503020204020204" pitchFamily="34" charset="-122"/>
                <a:ea typeface="微软雅黑" panose="020B0503020204020204" pitchFamily="34" charset="-122"/>
                <a:sym typeface="微软雅黑" panose="020B0503020204020204" pitchFamily="34" charset="-122"/>
              </a:rPr>
              <a:t>1</a:t>
            </a:r>
            <a:r>
              <a:rPr lang="zh-CN" altLang="en-US" sz="3600" b="1" dirty="0" smtClean="0">
                <a:solidFill>
                  <a:srgbClr val="595959"/>
                </a:solidFill>
                <a:latin typeface="微软雅黑" panose="020B0503020204020204" pitchFamily="34" charset="-122"/>
                <a:ea typeface="微软雅黑" panose="020B0503020204020204" pitchFamily="34" charset="-122"/>
                <a:sym typeface="微软雅黑" panose="020B0503020204020204" pitchFamily="34" charset="-122"/>
              </a:rPr>
              <a:t>月</a:t>
            </a:r>
            <a:r>
              <a:rPr lang="en-US" altLang="zh-CN" sz="3600" b="1" dirty="0" smtClean="0">
                <a:solidFill>
                  <a:srgbClr val="595959"/>
                </a:solidFill>
                <a:latin typeface="微软雅黑" panose="020B0503020204020204" pitchFamily="34" charset="-122"/>
                <a:ea typeface="微软雅黑" panose="020B0503020204020204" pitchFamily="34" charset="-122"/>
                <a:sym typeface="微软雅黑" panose="020B0503020204020204" pitchFamily="34" charset="-122"/>
              </a:rPr>
              <a:t>3</a:t>
            </a:r>
            <a:r>
              <a:rPr lang="zh-CN" altLang="en-US" sz="3600" b="1" dirty="0" smtClean="0">
                <a:solidFill>
                  <a:srgbClr val="595959"/>
                </a:solidFill>
                <a:latin typeface="微软雅黑" panose="020B0503020204020204" pitchFamily="34" charset="-122"/>
                <a:ea typeface="微软雅黑" panose="020B0503020204020204" pitchFamily="34" charset="-122"/>
                <a:sym typeface="微软雅黑" panose="020B0503020204020204" pitchFamily="34" charset="-122"/>
              </a:rPr>
              <a:t>日</a:t>
            </a:r>
            <a:endParaRPr lang="zh-CN" altLang="en-US" sz="3600" b="1" dirty="0">
              <a:solidFill>
                <a:srgbClr val="595959"/>
              </a:solidFill>
              <a:latin typeface="微软雅黑" panose="020B0503020204020204" pitchFamily="34" charset="-122"/>
              <a:ea typeface="微软雅黑" panose="020B0503020204020204" pitchFamily="34" charset="-122"/>
              <a:sym typeface="微软雅黑" panose="020B0503020204020204" pitchFamily="34" charset="-122"/>
            </a:endParaRPr>
          </a:p>
        </p:txBody>
      </p:sp>
    </p:spTree>
  </p:cSld>
  <p:clrMapOvr>
    <a:masterClrMapping/>
  </p:clrMapOvr>
  <p:transition spd="med">
    <p:pull/>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383540" y="4540250"/>
            <a:ext cx="11698605" cy="1797050"/>
          </a:xfrm>
        </p:spPr>
        <p:txBody>
          <a:bodyPr>
            <a:normAutofit fontScale="92500" lnSpcReduction="10000"/>
          </a:bodyPr>
          <a:lstStyle/>
          <a:p>
            <a:pPr marL="0" indent="0">
              <a:lnSpc>
                <a:spcPct val="150000"/>
              </a:lnSpc>
              <a:buNone/>
            </a:pPr>
            <a:r>
              <a:rPr lang="zh-CN" altLang="en-US" sz="2000" b="1" dirty="0">
                <a:latin typeface="微软雅黑" panose="020B0503020204020204" pitchFamily="34" charset="-122"/>
                <a:ea typeface="微软雅黑" panose="020B0503020204020204" pitchFamily="34" charset="-122"/>
              </a:rPr>
              <a:t>中央政治局的同志联系中央政治局工作，联系个人思想和工作实际，联系带头严格执行中央政治局关于加强和维护党中央集中统一领导的若干规定，联系带头贯彻落实习近平总书记重要指示批示和党中央决策部署的实际，联系带头严格执行中央八项规定及其实施细则和解决形式主义突出问题、为基层减负的实际，进行自我检查、党性分析，开展批评和自我批评。</a:t>
            </a:r>
          </a:p>
        </p:txBody>
      </p:sp>
      <p:cxnSp>
        <p:nvCxnSpPr>
          <p:cNvPr id="5" name="直接连接符 4"/>
          <p:cNvCxnSpPr/>
          <p:nvPr>
            <p:custDataLst>
              <p:tags r:id="rId1"/>
            </p:custDataLst>
          </p:nvPr>
        </p:nvCxnSpPr>
        <p:spPr>
          <a:xfrm>
            <a:off x="610829" y="2589466"/>
            <a:ext cx="6351285" cy="0"/>
          </a:xfrm>
          <a:prstGeom prst="line">
            <a:avLst/>
          </a:prstGeom>
          <a:ln w="12700">
            <a:solidFill>
              <a:srgbClr val="BFBFBF"/>
            </a:solidFill>
            <a:prstDash val="solid"/>
          </a:ln>
        </p:spPr>
        <p:style>
          <a:lnRef idx="1">
            <a:schemeClr val="accent1"/>
          </a:lnRef>
          <a:fillRef idx="0">
            <a:schemeClr val="accent1"/>
          </a:fillRef>
          <a:effectRef idx="0">
            <a:schemeClr val="accent1"/>
          </a:effectRef>
          <a:fontRef idx="minor">
            <a:schemeClr val="tx1"/>
          </a:fontRef>
        </p:style>
      </p:cxnSp>
      <p:sp>
        <p:nvSpPr>
          <p:cNvPr id="6" name="文本框 5"/>
          <p:cNvSpPr txBox="1"/>
          <p:nvPr>
            <p:custDataLst>
              <p:tags r:id="rId2"/>
            </p:custDataLst>
          </p:nvPr>
        </p:nvSpPr>
        <p:spPr>
          <a:xfrm>
            <a:off x="271145" y="829945"/>
            <a:ext cx="7181215" cy="1371600"/>
          </a:xfrm>
          <a:prstGeom prst="rect">
            <a:avLst/>
          </a:prstGeom>
          <a:noFill/>
        </p:spPr>
        <p:txBody>
          <a:bodyPr wrap="square" lIns="63500" tIns="25400" rIns="63500" bIns="25400" rtlCol="0" anchor="b" anchorCtr="0">
            <a:noAutofit/>
          </a:bodyPr>
          <a:lstStyle/>
          <a:p>
            <a:pPr algn="ctr">
              <a:buSzPct val="100000"/>
            </a:pPr>
            <a:r>
              <a:rPr lang="zh-CN" altLang="en-US" sz="3600" b="1" spc="160" dirty="0">
                <a:solidFill>
                  <a:srgbClr val="C00000"/>
                </a:solidFill>
                <a:latin typeface="微软雅黑" panose="020B0503020204020204" pitchFamily="34" charset="-122"/>
                <a:ea typeface="微软雅黑" panose="020B0503020204020204" pitchFamily="34" charset="-122"/>
              </a:rPr>
              <a:t>习近平总书记出席中共中央政治局民主生活会并作重要讲话</a:t>
            </a:r>
          </a:p>
        </p:txBody>
      </p:sp>
      <p:sp>
        <p:nvSpPr>
          <p:cNvPr id="7" name="Title 6"/>
          <p:cNvSpPr txBox="1"/>
          <p:nvPr>
            <p:custDataLst>
              <p:tags r:id="rId3"/>
            </p:custDataLst>
          </p:nvPr>
        </p:nvSpPr>
        <p:spPr>
          <a:xfrm>
            <a:off x="383540" y="2600960"/>
            <a:ext cx="7245985" cy="1423035"/>
          </a:xfrm>
          <a:prstGeom prst="rect">
            <a:avLst/>
          </a:prstGeom>
          <a:noFill/>
          <a:ln w="3175">
            <a:noFill/>
            <a:prstDash val="dash"/>
          </a:ln>
        </p:spPr>
        <p:txBody>
          <a:bodyPr wrap="square" lIns="63500" tIns="25400" rIns="63500" bIns="25400" anchor="t" anchorCtr="0">
            <a:no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lvl="0">
              <a:lnSpc>
                <a:spcPct val="120000"/>
              </a:lnSpc>
              <a:spcBef>
                <a:spcPts val="0"/>
              </a:spcBef>
              <a:spcAft>
                <a:spcPts val="800"/>
              </a:spcAft>
              <a:buSzPct val="100000"/>
            </a:pPr>
            <a:r>
              <a:rPr lang="zh-CN" altLang="en-US" sz="2000" spc="100" dirty="0">
                <a:ln w="3175">
                  <a:noFill/>
                  <a:prstDash val="dash"/>
                </a:ln>
                <a:solidFill>
                  <a:srgbClr val="40404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中共中央政治局于</a:t>
            </a:r>
            <a:r>
              <a:rPr lang="en-US" altLang="zh-CN" sz="2000" spc="100" dirty="0">
                <a:ln w="3175">
                  <a:noFill/>
                  <a:prstDash val="dash"/>
                </a:ln>
                <a:solidFill>
                  <a:srgbClr val="40404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12</a:t>
            </a:r>
            <a:r>
              <a:rPr lang="zh-CN" altLang="en-US" sz="2000" spc="100" dirty="0">
                <a:ln w="3175">
                  <a:noFill/>
                  <a:prstDash val="dash"/>
                </a:ln>
                <a:solidFill>
                  <a:srgbClr val="40404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月</a:t>
            </a:r>
            <a:r>
              <a:rPr lang="en-US" altLang="zh-CN" sz="2000" spc="100" dirty="0">
                <a:ln w="3175">
                  <a:noFill/>
                  <a:prstDash val="dash"/>
                </a:ln>
                <a:solidFill>
                  <a:srgbClr val="40404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24</a:t>
            </a:r>
            <a:r>
              <a:rPr lang="zh-CN" altLang="en-US" sz="2000" spc="100" dirty="0">
                <a:ln w="3175">
                  <a:noFill/>
                  <a:prstDash val="dash"/>
                </a:ln>
                <a:solidFill>
                  <a:srgbClr val="40404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日至</a:t>
            </a:r>
            <a:r>
              <a:rPr lang="en-US" altLang="zh-CN" sz="2000" spc="100" dirty="0">
                <a:ln w="3175">
                  <a:noFill/>
                  <a:prstDash val="dash"/>
                </a:ln>
                <a:solidFill>
                  <a:srgbClr val="40404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25</a:t>
            </a:r>
            <a:r>
              <a:rPr lang="zh-CN" altLang="en-US" sz="2000" spc="100" dirty="0">
                <a:ln w="3175">
                  <a:noFill/>
                  <a:prstDash val="dash"/>
                </a:ln>
                <a:solidFill>
                  <a:srgbClr val="40404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日召开民主生活会，主题是认真学习习近平新时代中国特色社会主义思想，加强政治建设，提高政治能力，坚守人民情怀，夺取全面建成小康社会、实现第一个百年奋斗目标的伟大胜利，开启全面建设社会主义现代化国家新征程。</a:t>
            </a:r>
          </a:p>
        </p:txBody>
      </p:sp>
      <p:pic>
        <p:nvPicPr>
          <p:cNvPr id="2" name="图片 1"/>
          <p:cNvPicPr>
            <a:picLocks noChangeAspect="1"/>
          </p:cNvPicPr>
          <p:nvPr/>
        </p:nvPicPr>
        <p:blipFill>
          <a:blip r:embed="rId6"/>
          <a:stretch>
            <a:fillRect/>
          </a:stretch>
        </p:blipFill>
        <p:spPr>
          <a:xfrm>
            <a:off x="7952969" y="1540137"/>
            <a:ext cx="3810000" cy="2638425"/>
          </a:xfrm>
          <a:prstGeom prst="rect">
            <a:avLst/>
          </a:prstGeom>
        </p:spPr>
      </p:pic>
    </p:spTree>
  </p:cSld>
  <p:clrMapOvr>
    <a:masterClrMapping/>
  </p:clrMapOvr>
  <p:transition spd="med">
    <p:pull/>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8"/>
          <p:cNvSpPr txBox="1"/>
          <p:nvPr/>
        </p:nvSpPr>
        <p:spPr>
          <a:xfrm>
            <a:off x="627244" y="85725"/>
            <a:ext cx="11395757" cy="953135"/>
          </a:xfrm>
          <a:prstGeom prst="rect">
            <a:avLst/>
          </a:prstGeom>
          <a:noFill/>
          <a:ln>
            <a:noFill/>
          </a:ln>
        </p:spPr>
        <p:txBody>
          <a:bodyPr wrap="square" rtlCol="0">
            <a:spAutoFit/>
          </a:bodyPr>
          <a:lstStyle/>
          <a:p>
            <a:pPr algn="ctr"/>
            <a:r>
              <a:rPr lang="zh-CN" altLang="en-US" sz="2800" b="1" spc="160" dirty="0">
                <a:solidFill>
                  <a:srgbClr val="FFFF00"/>
                </a:solidFill>
                <a:latin typeface="微软雅黑" panose="020B0503020204020204" pitchFamily="34" charset="-122"/>
                <a:ea typeface="微软雅黑" panose="020B0503020204020204" pitchFamily="34" charset="-122"/>
                <a:sym typeface="+mn-ea"/>
              </a:rPr>
              <a:t>习近平总书记出席中共中央政治局民主生活会并作重要讲话</a:t>
            </a:r>
            <a:endParaRPr lang="zh-CN" altLang="en-US" sz="2800" b="1" spc="160" dirty="0">
              <a:solidFill>
                <a:srgbClr val="FFFF00"/>
              </a:solidFill>
              <a:latin typeface="微软雅黑" panose="020B0503020204020204" pitchFamily="34" charset="-122"/>
              <a:ea typeface="微软雅黑" panose="020B0503020204020204" pitchFamily="34" charset="-122"/>
            </a:endParaRPr>
          </a:p>
          <a:p>
            <a:pPr algn="ctr"/>
            <a:endParaRPr lang="zh-CN" altLang="en-US" sz="2800" b="1" spc="160" dirty="0">
              <a:solidFill>
                <a:srgbClr val="FFFF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grpSp>
        <p:nvGrpSpPr>
          <p:cNvPr id="2" name="组合 1"/>
          <p:cNvGrpSpPr/>
          <p:nvPr/>
        </p:nvGrpSpPr>
        <p:grpSpPr>
          <a:xfrm>
            <a:off x="0" y="1934596"/>
            <a:ext cx="11591867" cy="4627977"/>
            <a:chOff x="0" y="1664913"/>
            <a:chExt cx="10369925" cy="4140125"/>
          </a:xfrm>
        </p:grpSpPr>
        <p:grpSp>
          <p:nvGrpSpPr>
            <p:cNvPr id="11" name="组合 10"/>
            <p:cNvGrpSpPr/>
            <p:nvPr/>
          </p:nvGrpSpPr>
          <p:grpSpPr>
            <a:xfrm>
              <a:off x="0" y="1664913"/>
              <a:ext cx="4075111" cy="1872005"/>
              <a:chOff x="1" y="554917"/>
              <a:chExt cx="4075111" cy="1872005"/>
            </a:xfrm>
          </p:grpSpPr>
          <p:sp>
            <p:nvSpPr>
              <p:cNvPr id="13" name="Rectangle 11"/>
              <p:cNvSpPr>
                <a:spLocks noChangeArrowheads="1"/>
              </p:cNvSpPr>
              <p:nvPr/>
            </p:nvSpPr>
            <p:spPr bwMode="auto">
              <a:xfrm>
                <a:off x="1" y="2322419"/>
                <a:ext cx="2827315" cy="104502"/>
              </a:xfrm>
              <a:prstGeom prst="rect">
                <a:avLst/>
              </a:prstGeom>
              <a:solidFill>
                <a:srgbClr val="C00000"/>
              </a:solidFill>
              <a:ln>
                <a:noFill/>
              </a:ln>
            </p:spPr>
            <p:txBody>
              <a:bodyPr vert="horz" wrap="square" lIns="68553" tIns="34277" rIns="68553" bIns="34277" numCol="1" anchor="t" anchorCtr="0" compatLnSpc="1"/>
              <a:lstStyle/>
              <a:p>
                <a:endParaRPr lang="zh-CN" altLang="en-US"/>
              </a:p>
            </p:txBody>
          </p:sp>
          <p:grpSp>
            <p:nvGrpSpPr>
              <p:cNvPr id="14" name="组合 13"/>
              <p:cNvGrpSpPr/>
              <p:nvPr/>
            </p:nvGrpSpPr>
            <p:grpSpPr>
              <a:xfrm>
                <a:off x="2429668" y="1643268"/>
                <a:ext cx="783655" cy="783654"/>
                <a:chOff x="2438400" y="1787766"/>
                <a:chExt cx="1380885" cy="1380884"/>
              </a:xfrm>
            </p:grpSpPr>
            <p:sp>
              <p:nvSpPr>
                <p:cNvPr id="19" name="Freeform 6"/>
                <p:cNvSpPr>
                  <a:spLocks noEditPoints="1"/>
                </p:cNvSpPr>
                <p:nvPr/>
              </p:nvSpPr>
              <p:spPr bwMode="auto">
                <a:xfrm>
                  <a:off x="2438400" y="1787766"/>
                  <a:ext cx="1380885" cy="1380884"/>
                </a:xfrm>
                <a:custGeom>
                  <a:avLst/>
                  <a:gdLst>
                    <a:gd name="T0" fmla="*/ 1111 w 2222"/>
                    <a:gd name="T1" fmla="*/ 0 h 2222"/>
                    <a:gd name="T2" fmla="*/ 2222 w 2222"/>
                    <a:gd name="T3" fmla="*/ 1111 h 2222"/>
                    <a:gd name="T4" fmla="*/ 1111 w 2222"/>
                    <a:gd name="T5" fmla="*/ 2222 h 2222"/>
                    <a:gd name="T6" fmla="*/ 0 w 2222"/>
                    <a:gd name="T7" fmla="*/ 1111 h 2222"/>
                    <a:gd name="T8" fmla="*/ 1111 w 2222"/>
                    <a:gd name="T9" fmla="*/ 0 h 2222"/>
                    <a:gd name="T10" fmla="*/ 1111 w 2222"/>
                    <a:gd name="T11" fmla="*/ 335 h 2222"/>
                    <a:gd name="T12" fmla="*/ 1886 w 2222"/>
                    <a:gd name="T13" fmla="*/ 1111 h 2222"/>
                    <a:gd name="T14" fmla="*/ 1111 w 2222"/>
                    <a:gd name="T15" fmla="*/ 1887 h 2222"/>
                    <a:gd name="T16" fmla="*/ 335 w 2222"/>
                    <a:gd name="T17" fmla="*/ 1111 h 2222"/>
                    <a:gd name="T18" fmla="*/ 1111 w 2222"/>
                    <a:gd name="T19" fmla="*/ 335 h 2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2" h="2222">
                      <a:moveTo>
                        <a:pt x="1111" y="0"/>
                      </a:moveTo>
                      <a:cubicBezTo>
                        <a:pt x="1724" y="0"/>
                        <a:pt x="2222" y="497"/>
                        <a:pt x="2222" y="1111"/>
                      </a:cubicBezTo>
                      <a:cubicBezTo>
                        <a:pt x="2222" y="1724"/>
                        <a:pt x="1724" y="2222"/>
                        <a:pt x="1111" y="2222"/>
                      </a:cubicBezTo>
                      <a:cubicBezTo>
                        <a:pt x="497" y="2222"/>
                        <a:pt x="0" y="1724"/>
                        <a:pt x="0" y="1111"/>
                      </a:cubicBezTo>
                      <a:cubicBezTo>
                        <a:pt x="0" y="497"/>
                        <a:pt x="497" y="0"/>
                        <a:pt x="1111" y="0"/>
                      </a:cubicBezTo>
                      <a:close/>
                      <a:moveTo>
                        <a:pt x="1111" y="335"/>
                      </a:moveTo>
                      <a:cubicBezTo>
                        <a:pt x="1539" y="335"/>
                        <a:pt x="1886" y="683"/>
                        <a:pt x="1886" y="1111"/>
                      </a:cubicBezTo>
                      <a:cubicBezTo>
                        <a:pt x="1886" y="1539"/>
                        <a:pt x="1539" y="1887"/>
                        <a:pt x="1111" y="1887"/>
                      </a:cubicBezTo>
                      <a:cubicBezTo>
                        <a:pt x="682" y="1887"/>
                        <a:pt x="335" y="1539"/>
                        <a:pt x="335" y="1111"/>
                      </a:cubicBezTo>
                      <a:cubicBezTo>
                        <a:pt x="335" y="683"/>
                        <a:pt x="682" y="335"/>
                        <a:pt x="1111" y="335"/>
                      </a:cubicBez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68553" tIns="34277" rIns="68553" bIns="34277" numCol="1" anchor="t" anchorCtr="0" compatLnSpc="1"/>
                <a:lstStyle/>
                <a:p>
                  <a:endParaRPr lang="zh-CN" altLang="en-US" sz="1600" dirty="0">
                    <a:solidFill>
                      <a:schemeClr val="tx1">
                        <a:lumMod val="65000"/>
                        <a:lumOff val="35000"/>
                      </a:schemeClr>
                    </a:solidFill>
                  </a:endParaRPr>
                </a:p>
              </p:txBody>
            </p:sp>
            <p:sp>
              <p:nvSpPr>
                <p:cNvPr id="20" name="TextBox 30"/>
                <p:cNvSpPr txBox="1"/>
                <p:nvPr/>
              </p:nvSpPr>
              <p:spPr>
                <a:xfrm>
                  <a:off x="2793701" y="2078375"/>
                  <a:ext cx="627642" cy="813504"/>
                </a:xfrm>
                <a:prstGeom prst="rect">
                  <a:avLst/>
                </a:prstGeom>
                <a:noFill/>
              </p:spPr>
              <p:txBody>
                <a:bodyPr wrap="none" rtlCol="0">
                  <a:spAutoFit/>
                </a:bodyPr>
                <a:lstStyle/>
                <a:p>
                  <a:r>
                    <a:rPr lang="en-US" altLang="zh-CN" sz="2400" b="1" dirty="0">
                      <a:solidFill>
                        <a:schemeClr val="tx1">
                          <a:lumMod val="50000"/>
                          <a:lumOff val="50000"/>
                        </a:schemeClr>
                      </a:solidFill>
                    </a:rPr>
                    <a:t>1</a:t>
                  </a:r>
                  <a:endParaRPr lang="id-ID" altLang="zh-CN" sz="2400" b="1" dirty="0">
                    <a:solidFill>
                      <a:schemeClr val="tx1">
                        <a:lumMod val="50000"/>
                        <a:lumOff val="50000"/>
                      </a:schemeClr>
                    </a:solidFill>
                  </a:endParaRPr>
                </a:p>
              </p:txBody>
            </p:sp>
          </p:grpSp>
          <p:sp>
            <p:nvSpPr>
              <p:cNvPr id="15" name="等腰三角形 1"/>
              <p:cNvSpPr/>
              <p:nvPr/>
            </p:nvSpPr>
            <p:spPr bwMode="auto">
              <a:xfrm flipV="1">
                <a:off x="2366883" y="1550887"/>
                <a:ext cx="1069764" cy="99647"/>
              </a:xfrm>
              <a:custGeom>
                <a:avLst/>
                <a:gdLst/>
                <a:ahLst/>
                <a:cxnLst/>
                <a:rect l="l" t="t" r="r" b="b"/>
                <a:pathLst>
                  <a:path w="2313967" h="288032">
                    <a:moveTo>
                      <a:pt x="553417" y="0"/>
                    </a:moveTo>
                    <a:lnTo>
                      <a:pt x="702355" y="216024"/>
                    </a:lnTo>
                    <a:lnTo>
                      <a:pt x="2313967" y="216024"/>
                    </a:lnTo>
                    <a:lnTo>
                      <a:pt x="2313967" y="288032"/>
                    </a:lnTo>
                    <a:lnTo>
                      <a:pt x="752001" y="288032"/>
                    </a:lnTo>
                    <a:lnTo>
                      <a:pt x="354833" y="288032"/>
                    </a:lnTo>
                    <a:lnTo>
                      <a:pt x="0" y="288032"/>
                    </a:lnTo>
                    <a:lnTo>
                      <a:pt x="0" y="216024"/>
                    </a:lnTo>
                    <a:lnTo>
                      <a:pt x="404479" y="216024"/>
                    </a:lnTo>
                    <a:close/>
                  </a:path>
                </a:pathLst>
              </a:custGeom>
              <a:solidFill>
                <a:schemeClr val="tx1">
                  <a:lumMod val="50000"/>
                  <a:lumOff val="50000"/>
                </a:schemeClr>
              </a:solidFill>
              <a:ln w="9525" cap="flat" cmpd="sng" algn="ctr">
                <a:noFill/>
                <a:prstDash val="solid"/>
                <a:round/>
                <a:headEnd type="none" w="med" len="med"/>
                <a:tailEnd type="none" w="med" len="med"/>
              </a:ln>
              <a:effectLst/>
            </p:spPr>
            <p:txBody>
              <a:bodyPr vert="horz" wrap="square" lIns="68553" tIns="34277" rIns="68553" bIns="34277" numCol="1" rtlCol="0" anchor="t" anchorCtr="0" compatLnSpc="1"/>
              <a:lstStyle/>
              <a:p>
                <a:pPr defTabSz="685800"/>
                <a:endParaRPr lang="zh-CN" altLang="en-US" sz="1350">
                  <a:latin typeface="Arial" panose="020B0604020202020204" pitchFamily="34" charset="0"/>
                </a:endParaRPr>
              </a:p>
            </p:txBody>
          </p:sp>
          <p:sp>
            <p:nvSpPr>
              <p:cNvPr id="18" name="TextBox 44"/>
              <p:cNvSpPr txBox="1"/>
              <p:nvPr/>
            </p:nvSpPr>
            <p:spPr>
              <a:xfrm>
                <a:off x="697787" y="554917"/>
                <a:ext cx="3377325" cy="963664"/>
              </a:xfrm>
              <a:prstGeom prst="rect">
                <a:avLst/>
              </a:prstGeom>
              <a:noFill/>
            </p:spPr>
            <p:txBody>
              <a:bodyPr wrap="square" rtlCol="0">
                <a:spAutoFit/>
              </a:bodyPr>
              <a:lstStyle/>
              <a:p>
                <a:r>
                  <a:rPr lang="zh-CN" altLang="en-US" sz="1600" dirty="0">
                    <a:solidFill>
                      <a:srgbClr val="FF0000"/>
                    </a:solidFill>
                    <a:latin typeface="微软雅黑" panose="020B0503020204020204" pitchFamily="34" charset="-122"/>
                    <a:ea typeface="微软雅黑" panose="020B0503020204020204" pitchFamily="34" charset="-122"/>
                  </a:rPr>
                  <a:t>一是</a:t>
                </a:r>
                <a:r>
                  <a:rPr lang="zh-CN" altLang="en-US" sz="1600" dirty="0">
                    <a:solidFill>
                      <a:schemeClr val="tx1">
                        <a:lumMod val="65000"/>
                        <a:lumOff val="35000"/>
                      </a:schemeClr>
                    </a:solidFill>
                    <a:latin typeface="微软雅黑" panose="020B0503020204020204" pitchFamily="34" charset="-122"/>
                    <a:ea typeface="微软雅黑" panose="020B0503020204020204" pitchFamily="34" charset="-122"/>
                  </a:rPr>
                  <a:t>带头学习贯彻习近平新时代中国特色社会主义思想，把握正确政治方向，提高政治能力，增强“四个意识”、坚定“四个自信”、做到“两个维护”。</a:t>
                </a:r>
              </a:p>
            </p:txBody>
          </p:sp>
        </p:grpSp>
        <p:grpSp>
          <p:nvGrpSpPr>
            <p:cNvPr id="21" name="组合 20"/>
            <p:cNvGrpSpPr/>
            <p:nvPr/>
          </p:nvGrpSpPr>
          <p:grpSpPr>
            <a:xfrm>
              <a:off x="0" y="1784305"/>
              <a:ext cx="7062286" cy="1925136"/>
              <a:chOff x="1" y="747734"/>
              <a:chExt cx="7062286" cy="1925136"/>
            </a:xfrm>
          </p:grpSpPr>
          <p:sp>
            <p:nvSpPr>
              <p:cNvPr id="22" name="Rectangle 12"/>
              <p:cNvSpPr>
                <a:spLocks noChangeArrowheads="1"/>
              </p:cNvSpPr>
              <p:nvPr/>
            </p:nvSpPr>
            <p:spPr bwMode="auto">
              <a:xfrm>
                <a:off x="1" y="2568368"/>
                <a:ext cx="4461317" cy="104502"/>
              </a:xfrm>
              <a:prstGeom prst="rect">
                <a:avLst/>
              </a:prstGeom>
              <a:solidFill>
                <a:schemeClr val="tx1">
                  <a:lumMod val="65000"/>
                  <a:lumOff val="35000"/>
                </a:schemeClr>
              </a:solidFill>
              <a:ln>
                <a:noFill/>
              </a:ln>
            </p:spPr>
            <p:txBody>
              <a:bodyPr vert="horz" wrap="square" lIns="68553" tIns="34277" rIns="68553" bIns="34277" numCol="1" anchor="t" anchorCtr="0" compatLnSpc="1"/>
              <a:lstStyle/>
              <a:p>
                <a:endParaRPr lang="zh-CN" altLang="en-US"/>
              </a:p>
            </p:txBody>
          </p:sp>
          <p:grpSp>
            <p:nvGrpSpPr>
              <p:cNvPr id="23" name="组合 22"/>
              <p:cNvGrpSpPr/>
              <p:nvPr/>
            </p:nvGrpSpPr>
            <p:grpSpPr>
              <a:xfrm>
                <a:off x="4046846" y="1866838"/>
                <a:ext cx="806033" cy="806032"/>
                <a:chOff x="4659509" y="1869602"/>
                <a:chExt cx="1732436" cy="1732435"/>
              </a:xfrm>
            </p:grpSpPr>
            <p:sp>
              <p:nvSpPr>
                <p:cNvPr id="26" name="Freeform 7"/>
                <p:cNvSpPr>
                  <a:spLocks noEditPoints="1"/>
                </p:cNvSpPr>
                <p:nvPr/>
              </p:nvSpPr>
              <p:spPr bwMode="auto">
                <a:xfrm>
                  <a:off x="4659509" y="1869602"/>
                  <a:ext cx="1732436" cy="1732435"/>
                </a:xfrm>
                <a:custGeom>
                  <a:avLst/>
                  <a:gdLst>
                    <a:gd name="T0" fmla="*/ 1111 w 2222"/>
                    <a:gd name="T1" fmla="*/ 0 h 2222"/>
                    <a:gd name="T2" fmla="*/ 2222 w 2222"/>
                    <a:gd name="T3" fmla="*/ 1111 h 2222"/>
                    <a:gd name="T4" fmla="*/ 1111 w 2222"/>
                    <a:gd name="T5" fmla="*/ 2222 h 2222"/>
                    <a:gd name="T6" fmla="*/ 0 w 2222"/>
                    <a:gd name="T7" fmla="*/ 1111 h 2222"/>
                    <a:gd name="T8" fmla="*/ 1111 w 2222"/>
                    <a:gd name="T9" fmla="*/ 0 h 2222"/>
                    <a:gd name="T10" fmla="*/ 1111 w 2222"/>
                    <a:gd name="T11" fmla="*/ 336 h 2222"/>
                    <a:gd name="T12" fmla="*/ 1887 w 2222"/>
                    <a:gd name="T13" fmla="*/ 1111 h 2222"/>
                    <a:gd name="T14" fmla="*/ 1111 w 2222"/>
                    <a:gd name="T15" fmla="*/ 1887 h 2222"/>
                    <a:gd name="T16" fmla="*/ 336 w 2222"/>
                    <a:gd name="T17" fmla="*/ 1111 h 2222"/>
                    <a:gd name="T18" fmla="*/ 1111 w 2222"/>
                    <a:gd name="T19" fmla="*/ 336 h 2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2" h="2222">
                      <a:moveTo>
                        <a:pt x="1111" y="0"/>
                      </a:moveTo>
                      <a:cubicBezTo>
                        <a:pt x="1725" y="0"/>
                        <a:pt x="2222" y="498"/>
                        <a:pt x="2222" y="1111"/>
                      </a:cubicBezTo>
                      <a:cubicBezTo>
                        <a:pt x="2222" y="1725"/>
                        <a:pt x="1725" y="2222"/>
                        <a:pt x="1111" y="2222"/>
                      </a:cubicBezTo>
                      <a:cubicBezTo>
                        <a:pt x="498" y="2222"/>
                        <a:pt x="0" y="1725"/>
                        <a:pt x="0" y="1111"/>
                      </a:cubicBezTo>
                      <a:cubicBezTo>
                        <a:pt x="0" y="498"/>
                        <a:pt x="498" y="0"/>
                        <a:pt x="1111" y="0"/>
                      </a:cubicBezTo>
                      <a:close/>
                      <a:moveTo>
                        <a:pt x="1111" y="336"/>
                      </a:moveTo>
                      <a:cubicBezTo>
                        <a:pt x="1540" y="336"/>
                        <a:pt x="1887" y="683"/>
                        <a:pt x="1887" y="1111"/>
                      </a:cubicBezTo>
                      <a:cubicBezTo>
                        <a:pt x="1887" y="1540"/>
                        <a:pt x="1540" y="1887"/>
                        <a:pt x="1111" y="1887"/>
                      </a:cubicBezTo>
                      <a:cubicBezTo>
                        <a:pt x="683" y="1887"/>
                        <a:pt x="336" y="1540"/>
                        <a:pt x="336" y="1111"/>
                      </a:cubicBezTo>
                      <a:cubicBezTo>
                        <a:pt x="336" y="683"/>
                        <a:pt x="683" y="336"/>
                        <a:pt x="1111" y="336"/>
                      </a:cubicBezTo>
                      <a:close/>
                    </a:path>
                  </a:pathLst>
                </a:custGeom>
                <a:solidFill>
                  <a:schemeClr val="tx1">
                    <a:lumMod val="65000"/>
                    <a:lumOff val="35000"/>
                  </a:schemeClr>
                </a:solidFill>
                <a:ln>
                  <a:noFill/>
                </a:ln>
                <a:effectLst/>
                <a:extLst>
                  <a:ext uri="{91240B29-F687-4F45-9708-019B960494DF}">
                    <a14:hiddenLine xmlns:a14="http://schemas.microsoft.com/office/drawing/2010/main" w="9525">
                      <a:solidFill>
                        <a:srgbClr val="000000"/>
                      </a:solidFill>
                      <a:round/>
                    </a14:hiddenLine>
                  </a:ext>
                </a:extLst>
              </p:spPr>
              <p:txBody>
                <a:bodyPr vert="horz" wrap="square" lIns="68553" tIns="34277" rIns="68553" bIns="34277" numCol="1" anchor="t" anchorCtr="0" compatLnSpc="1"/>
                <a:lstStyle/>
                <a:p>
                  <a:endParaRPr lang="zh-CN" altLang="en-US" sz="1600">
                    <a:solidFill>
                      <a:schemeClr val="tx1">
                        <a:lumMod val="65000"/>
                        <a:lumOff val="35000"/>
                      </a:schemeClr>
                    </a:solidFill>
                  </a:endParaRPr>
                </a:p>
              </p:txBody>
            </p:sp>
            <p:sp>
              <p:nvSpPr>
                <p:cNvPr id="27" name="TextBox 33"/>
                <p:cNvSpPr txBox="1"/>
                <p:nvPr/>
              </p:nvSpPr>
              <p:spPr>
                <a:xfrm>
                  <a:off x="5126224" y="2261224"/>
                  <a:ext cx="765568" cy="992274"/>
                </a:xfrm>
                <a:prstGeom prst="rect">
                  <a:avLst/>
                </a:prstGeom>
                <a:noFill/>
              </p:spPr>
              <p:txBody>
                <a:bodyPr wrap="none" rtlCol="0">
                  <a:spAutoFit/>
                </a:bodyPr>
                <a:lstStyle/>
                <a:p>
                  <a:r>
                    <a:rPr lang="en-US" altLang="zh-CN" sz="2400" b="1" dirty="0">
                      <a:solidFill>
                        <a:schemeClr val="tx1">
                          <a:lumMod val="50000"/>
                          <a:lumOff val="50000"/>
                        </a:schemeClr>
                      </a:solidFill>
                    </a:rPr>
                    <a:t>2</a:t>
                  </a:r>
                  <a:endParaRPr lang="id-ID" altLang="zh-CN" sz="2400" b="1" dirty="0">
                    <a:solidFill>
                      <a:schemeClr val="tx1">
                        <a:lumMod val="50000"/>
                        <a:lumOff val="50000"/>
                      </a:schemeClr>
                    </a:solidFill>
                  </a:endParaRPr>
                </a:p>
              </p:txBody>
            </p:sp>
          </p:grpSp>
          <p:sp>
            <p:nvSpPr>
              <p:cNvPr id="24" name="等腰三角形 1"/>
              <p:cNvSpPr/>
              <p:nvPr/>
            </p:nvSpPr>
            <p:spPr bwMode="auto">
              <a:xfrm flipV="1">
                <a:off x="4406926" y="1724460"/>
                <a:ext cx="1069764" cy="99647"/>
              </a:xfrm>
              <a:custGeom>
                <a:avLst/>
                <a:gdLst/>
                <a:ahLst/>
                <a:cxnLst/>
                <a:rect l="l" t="t" r="r" b="b"/>
                <a:pathLst>
                  <a:path w="2313967" h="288032">
                    <a:moveTo>
                      <a:pt x="553417" y="0"/>
                    </a:moveTo>
                    <a:lnTo>
                      <a:pt x="702355" y="216024"/>
                    </a:lnTo>
                    <a:lnTo>
                      <a:pt x="2313967" y="216024"/>
                    </a:lnTo>
                    <a:lnTo>
                      <a:pt x="2313967" y="288032"/>
                    </a:lnTo>
                    <a:lnTo>
                      <a:pt x="752001" y="288032"/>
                    </a:lnTo>
                    <a:lnTo>
                      <a:pt x="354833" y="288032"/>
                    </a:lnTo>
                    <a:lnTo>
                      <a:pt x="0" y="288032"/>
                    </a:lnTo>
                    <a:lnTo>
                      <a:pt x="0" y="216024"/>
                    </a:lnTo>
                    <a:lnTo>
                      <a:pt x="404479" y="216024"/>
                    </a:lnTo>
                    <a:close/>
                  </a:path>
                </a:pathLst>
              </a:custGeom>
              <a:solidFill>
                <a:schemeClr val="tx1">
                  <a:lumMod val="50000"/>
                  <a:lumOff val="50000"/>
                </a:schemeClr>
              </a:solidFill>
              <a:ln w="9525" cap="flat" cmpd="sng" algn="ctr">
                <a:noFill/>
                <a:prstDash val="solid"/>
                <a:round/>
                <a:headEnd type="none" w="med" len="med"/>
                <a:tailEnd type="none" w="med" len="med"/>
              </a:ln>
              <a:effectLst/>
            </p:spPr>
            <p:txBody>
              <a:bodyPr vert="horz" wrap="square" lIns="68553" tIns="34277" rIns="68553" bIns="34277" numCol="1" rtlCol="0" anchor="t" anchorCtr="0" compatLnSpc="1"/>
              <a:lstStyle/>
              <a:p>
                <a:pPr defTabSz="685800"/>
                <a:endParaRPr lang="zh-CN" altLang="en-US" sz="1350">
                  <a:latin typeface="Arial" panose="020B0604020202020204" pitchFamily="34" charset="0"/>
                </a:endParaRPr>
              </a:p>
            </p:txBody>
          </p:sp>
          <p:sp>
            <p:nvSpPr>
              <p:cNvPr id="25" name="TextBox 46"/>
              <p:cNvSpPr txBox="1"/>
              <p:nvPr/>
            </p:nvSpPr>
            <p:spPr>
              <a:xfrm>
                <a:off x="4292435" y="747734"/>
                <a:ext cx="2769852" cy="963664"/>
              </a:xfrm>
              <a:prstGeom prst="rect">
                <a:avLst/>
              </a:prstGeom>
              <a:noFill/>
            </p:spPr>
            <p:txBody>
              <a:bodyPr wrap="square" rtlCol="0">
                <a:spAutoFit/>
              </a:bodyPr>
              <a:lstStyle/>
              <a:p>
                <a:r>
                  <a:rPr lang="zh-CN" altLang="en-US" sz="1600" dirty="0">
                    <a:solidFill>
                      <a:srgbClr val="FF0000"/>
                    </a:solidFill>
                    <a:latin typeface="微软雅黑" panose="020B0503020204020204" pitchFamily="34" charset="-122"/>
                    <a:ea typeface="微软雅黑" panose="020B0503020204020204" pitchFamily="34" charset="-122"/>
                  </a:rPr>
                  <a:t>二是</a:t>
                </a:r>
                <a:r>
                  <a:rPr lang="zh-CN" altLang="en-US" sz="1600" dirty="0">
                    <a:solidFill>
                      <a:schemeClr val="tx1">
                        <a:lumMod val="65000"/>
                        <a:lumOff val="35000"/>
                      </a:schemeClr>
                    </a:solidFill>
                    <a:latin typeface="微软雅黑" panose="020B0503020204020204" pitchFamily="34" charset="-122"/>
                    <a:ea typeface="微软雅黑" panose="020B0503020204020204" pitchFamily="34" charset="-122"/>
                  </a:rPr>
                  <a:t>带头坚持和加强党的全面领导，充分发挥各级党组织的政治功能，团结带领人民群众不折不扣贯彻落实党中央决策部署。</a:t>
                </a:r>
              </a:p>
            </p:txBody>
          </p:sp>
        </p:grpSp>
        <p:grpSp>
          <p:nvGrpSpPr>
            <p:cNvPr id="28" name="组合 27"/>
            <p:cNvGrpSpPr/>
            <p:nvPr/>
          </p:nvGrpSpPr>
          <p:grpSpPr>
            <a:xfrm>
              <a:off x="1" y="2573253"/>
              <a:ext cx="10369924" cy="1321334"/>
              <a:chOff x="2" y="1610097"/>
              <a:chExt cx="10369924" cy="1321334"/>
            </a:xfrm>
          </p:grpSpPr>
          <p:sp>
            <p:nvSpPr>
              <p:cNvPr id="29" name="Rectangle 13"/>
              <p:cNvSpPr>
                <a:spLocks noChangeArrowheads="1"/>
              </p:cNvSpPr>
              <p:nvPr/>
            </p:nvSpPr>
            <p:spPr bwMode="auto">
              <a:xfrm>
                <a:off x="2" y="2820661"/>
                <a:ext cx="6534288" cy="110769"/>
              </a:xfrm>
              <a:prstGeom prst="rect">
                <a:avLst/>
              </a:prstGeom>
              <a:solidFill>
                <a:srgbClr val="C00000"/>
              </a:solidFill>
              <a:ln>
                <a:noFill/>
              </a:ln>
            </p:spPr>
            <p:txBody>
              <a:bodyPr vert="horz" wrap="square" lIns="68553" tIns="34277" rIns="68553" bIns="34277" numCol="1" anchor="t" anchorCtr="0" compatLnSpc="1"/>
              <a:lstStyle/>
              <a:p>
                <a:endParaRPr lang="zh-CN" altLang="en-US"/>
              </a:p>
            </p:txBody>
          </p:sp>
          <p:grpSp>
            <p:nvGrpSpPr>
              <p:cNvPr id="30" name="组合 29"/>
              <p:cNvGrpSpPr/>
              <p:nvPr/>
            </p:nvGrpSpPr>
            <p:grpSpPr>
              <a:xfrm>
                <a:off x="6182163" y="2126159"/>
                <a:ext cx="806033" cy="805272"/>
                <a:chOff x="8367713" y="2374900"/>
                <a:chExt cx="1684338" cy="1682750"/>
              </a:xfrm>
            </p:grpSpPr>
            <p:sp>
              <p:nvSpPr>
                <p:cNvPr id="33" name="Freeform 8"/>
                <p:cNvSpPr>
                  <a:spLocks noEditPoints="1"/>
                </p:cNvSpPr>
                <p:nvPr/>
              </p:nvSpPr>
              <p:spPr bwMode="auto">
                <a:xfrm>
                  <a:off x="8367713" y="2374900"/>
                  <a:ext cx="1684338" cy="1682750"/>
                </a:xfrm>
                <a:custGeom>
                  <a:avLst/>
                  <a:gdLst>
                    <a:gd name="T0" fmla="*/ 1110 w 2221"/>
                    <a:gd name="T1" fmla="*/ 0 h 2222"/>
                    <a:gd name="T2" fmla="*/ 2221 w 2221"/>
                    <a:gd name="T3" fmla="*/ 1111 h 2222"/>
                    <a:gd name="T4" fmla="*/ 1110 w 2221"/>
                    <a:gd name="T5" fmla="*/ 2222 h 2222"/>
                    <a:gd name="T6" fmla="*/ 0 w 2221"/>
                    <a:gd name="T7" fmla="*/ 1111 h 2222"/>
                    <a:gd name="T8" fmla="*/ 1110 w 2221"/>
                    <a:gd name="T9" fmla="*/ 0 h 2222"/>
                    <a:gd name="T10" fmla="*/ 1110 w 2221"/>
                    <a:gd name="T11" fmla="*/ 335 h 2222"/>
                    <a:gd name="T12" fmla="*/ 1886 w 2221"/>
                    <a:gd name="T13" fmla="*/ 1111 h 2222"/>
                    <a:gd name="T14" fmla="*/ 1110 w 2221"/>
                    <a:gd name="T15" fmla="*/ 1886 h 2222"/>
                    <a:gd name="T16" fmla="*/ 335 w 2221"/>
                    <a:gd name="T17" fmla="*/ 1111 h 2222"/>
                    <a:gd name="T18" fmla="*/ 1110 w 2221"/>
                    <a:gd name="T19" fmla="*/ 335 h 2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1" h="2222">
                      <a:moveTo>
                        <a:pt x="1110" y="0"/>
                      </a:moveTo>
                      <a:cubicBezTo>
                        <a:pt x="1724" y="0"/>
                        <a:pt x="2221" y="497"/>
                        <a:pt x="2221" y="1111"/>
                      </a:cubicBezTo>
                      <a:cubicBezTo>
                        <a:pt x="2221" y="1724"/>
                        <a:pt x="1724" y="2222"/>
                        <a:pt x="1110" y="2222"/>
                      </a:cubicBezTo>
                      <a:cubicBezTo>
                        <a:pt x="497" y="2222"/>
                        <a:pt x="0" y="1724"/>
                        <a:pt x="0" y="1111"/>
                      </a:cubicBezTo>
                      <a:cubicBezTo>
                        <a:pt x="0" y="497"/>
                        <a:pt x="497" y="0"/>
                        <a:pt x="1110" y="0"/>
                      </a:cubicBezTo>
                      <a:close/>
                      <a:moveTo>
                        <a:pt x="1110" y="335"/>
                      </a:moveTo>
                      <a:cubicBezTo>
                        <a:pt x="1539" y="335"/>
                        <a:pt x="1886" y="682"/>
                        <a:pt x="1886" y="1111"/>
                      </a:cubicBezTo>
                      <a:cubicBezTo>
                        <a:pt x="1886" y="1539"/>
                        <a:pt x="1539" y="1886"/>
                        <a:pt x="1110" y="1886"/>
                      </a:cubicBezTo>
                      <a:cubicBezTo>
                        <a:pt x="682" y="1886"/>
                        <a:pt x="335" y="1539"/>
                        <a:pt x="335" y="1111"/>
                      </a:cubicBezTo>
                      <a:cubicBezTo>
                        <a:pt x="335" y="682"/>
                        <a:pt x="682" y="335"/>
                        <a:pt x="1110" y="335"/>
                      </a:cubicBez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68553" tIns="34277" rIns="68553" bIns="34277" numCol="1" anchor="t" anchorCtr="0" compatLnSpc="1"/>
                <a:lstStyle/>
                <a:p>
                  <a:endParaRPr lang="zh-CN" altLang="en-US" sz="1600">
                    <a:solidFill>
                      <a:schemeClr val="tx1">
                        <a:lumMod val="65000"/>
                        <a:lumOff val="35000"/>
                      </a:schemeClr>
                    </a:solidFill>
                  </a:endParaRPr>
                </a:p>
              </p:txBody>
            </p:sp>
            <p:sp>
              <p:nvSpPr>
                <p:cNvPr id="34" name="TextBox 36"/>
                <p:cNvSpPr txBox="1"/>
                <p:nvPr/>
              </p:nvSpPr>
              <p:spPr>
                <a:xfrm>
                  <a:off x="8853606" y="2772045"/>
                  <a:ext cx="744313" cy="964726"/>
                </a:xfrm>
                <a:prstGeom prst="rect">
                  <a:avLst/>
                </a:prstGeom>
                <a:noFill/>
              </p:spPr>
              <p:txBody>
                <a:bodyPr wrap="none" rtlCol="0">
                  <a:spAutoFit/>
                </a:bodyPr>
                <a:lstStyle/>
                <a:p>
                  <a:r>
                    <a:rPr lang="en-US" altLang="zh-CN" sz="2400" b="1" dirty="0">
                      <a:solidFill>
                        <a:schemeClr val="tx1">
                          <a:lumMod val="50000"/>
                          <a:lumOff val="50000"/>
                        </a:schemeClr>
                      </a:solidFill>
                    </a:rPr>
                    <a:t>3</a:t>
                  </a:r>
                  <a:endParaRPr lang="id-ID" altLang="zh-CN" sz="2400" b="1" dirty="0">
                    <a:solidFill>
                      <a:schemeClr val="tx1">
                        <a:lumMod val="50000"/>
                        <a:lumOff val="50000"/>
                      </a:schemeClr>
                    </a:solidFill>
                  </a:endParaRPr>
                </a:p>
              </p:txBody>
            </p:sp>
          </p:grpSp>
          <p:sp>
            <p:nvSpPr>
              <p:cNvPr id="31" name="等腰三角形 1"/>
              <p:cNvSpPr/>
              <p:nvPr/>
            </p:nvSpPr>
            <p:spPr bwMode="auto">
              <a:xfrm flipV="1">
                <a:off x="7055305" y="2573761"/>
                <a:ext cx="1069764" cy="99647"/>
              </a:xfrm>
              <a:custGeom>
                <a:avLst/>
                <a:gdLst/>
                <a:ahLst/>
                <a:cxnLst/>
                <a:rect l="l" t="t" r="r" b="b"/>
                <a:pathLst>
                  <a:path w="2313967" h="288032">
                    <a:moveTo>
                      <a:pt x="553417" y="0"/>
                    </a:moveTo>
                    <a:lnTo>
                      <a:pt x="702355" y="216024"/>
                    </a:lnTo>
                    <a:lnTo>
                      <a:pt x="2313967" y="216024"/>
                    </a:lnTo>
                    <a:lnTo>
                      <a:pt x="2313967" y="288032"/>
                    </a:lnTo>
                    <a:lnTo>
                      <a:pt x="752001" y="288032"/>
                    </a:lnTo>
                    <a:lnTo>
                      <a:pt x="354833" y="288032"/>
                    </a:lnTo>
                    <a:lnTo>
                      <a:pt x="0" y="288032"/>
                    </a:lnTo>
                    <a:lnTo>
                      <a:pt x="0" y="216024"/>
                    </a:lnTo>
                    <a:lnTo>
                      <a:pt x="404479" y="216024"/>
                    </a:lnTo>
                    <a:close/>
                  </a:path>
                </a:pathLst>
              </a:custGeom>
              <a:solidFill>
                <a:schemeClr val="tx1">
                  <a:lumMod val="50000"/>
                  <a:lumOff val="50000"/>
                </a:schemeClr>
              </a:solidFill>
              <a:ln w="9525" cap="flat" cmpd="sng" algn="ctr">
                <a:noFill/>
                <a:prstDash val="solid"/>
                <a:round/>
                <a:headEnd type="none" w="med" len="med"/>
                <a:tailEnd type="none" w="med" len="med"/>
              </a:ln>
              <a:effectLst/>
            </p:spPr>
            <p:txBody>
              <a:bodyPr vert="horz" wrap="square" lIns="68553" tIns="34277" rIns="68553" bIns="34277" numCol="1" rtlCol="0" anchor="t" anchorCtr="0" compatLnSpc="1"/>
              <a:lstStyle/>
              <a:p>
                <a:pPr defTabSz="685800"/>
                <a:endParaRPr lang="zh-CN" altLang="en-US" sz="1350">
                  <a:latin typeface="Arial" panose="020B0604020202020204" pitchFamily="34" charset="0"/>
                </a:endParaRPr>
              </a:p>
            </p:txBody>
          </p:sp>
          <p:sp>
            <p:nvSpPr>
              <p:cNvPr id="32" name="TextBox 48"/>
              <p:cNvSpPr txBox="1"/>
              <p:nvPr/>
            </p:nvSpPr>
            <p:spPr>
              <a:xfrm>
                <a:off x="6988196" y="1610097"/>
                <a:ext cx="3381730" cy="963664"/>
              </a:xfrm>
              <a:prstGeom prst="rect">
                <a:avLst/>
              </a:prstGeom>
              <a:noFill/>
            </p:spPr>
            <p:txBody>
              <a:bodyPr wrap="square" rtlCol="0">
                <a:spAutoFit/>
              </a:bodyPr>
              <a:lstStyle/>
              <a:p>
                <a:r>
                  <a:rPr lang="zh-CN" altLang="en-US" sz="1600" dirty="0">
                    <a:solidFill>
                      <a:srgbClr val="FF0000"/>
                    </a:solidFill>
                    <a:latin typeface="微软雅黑" panose="020B0503020204020204" pitchFamily="34" charset="-122"/>
                    <a:ea typeface="微软雅黑" panose="020B0503020204020204" pitchFamily="34" charset="-122"/>
                  </a:rPr>
                  <a:t>三是</a:t>
                </a:r>
                <a:r>
                  <a:rPr lang="zh-CN" altLang="en-US" sz="1600" dirty="0">
                    <a:solidFill>
                      <a:schemeClr val="tx1">
                        <a:lumMod val="65000"/>
                        <a:lumOff val="35000"/>
                      </a:schemeClr>
                    </a:solidFill>
                    <a:latin typeface="微软雅黑" panose="020B0503020204020204" pitchFamily="34" charset="-122"/>
                    <a:ea typeface="微软雅黑" panose="020B0503020204020204" pitchFamily="34" charset="-122"/>
                  </a:rPr>
                  <a:t>带头履职尽责，担当作为，着力破解突出矛盾和问题，防范化解风险挑战，统筹做好“六稳”工作、全面落实“六保”任务，全力抓好脱贫攻坚等工作。</a:t>
                </a:r>
              </a:p>
            </p:txBody>
          </p:sp>
        </p:grpSp>
        <p:grpSp>
          <p:nvGrpSpPr>
            <p:cNvPr id="35" name="组合 34"/>
            <p:cNvGrpSpPr/>
            <p:nvPr/>
          </p:nvGrpSpPr>
          <p:grpSpPr>
            <a:xfrm>
              <a:off x="1" y="3969860"/>
              <a:ext cx="9974250" cy="1402437"/>
              <a:chOff x="2" y="3046748"/>
              <a:chExt cx="9974250" cy="1402437"/>
            </a:xfrm>
          </p:grpSpPr>
          <p:sp>
            <p:nvSpPr>
              <p:cNvPr id="36" name="Rectangle 14"/>
              <p:cNvSpPr>
                <a:spLocks noChangeArrowheads="1"/>
              </p:cNvSpPr>
              <p:nvPr/>
            </p:nvSpPr>
            <p:spPr bwMode="auto">
              <a:xfrm>
                <a:off x="2" y="3046748"/>
                <a:ext cx="5237444" cy="81876"/>
              </a:xfrm>
              <a:prstGeom prst="rect">
                <a:avLst/>
              </a:prstGeom>
              <a:solidFill>
                <a:schemeClr val="tx1">
                  <a:lumMod val="65000"/>
                  <a:lumOff val="35000"/>
                </a:schemeClr>
              </a:solidFill>
              <a:ln>
                <a:noFill/>
              </a:ln>
            </p:spPr>
            <p:txBody>
              <a:bodyPr vert="horz" wrap="square" lIns="68553" tIns="34277" rIns="68553" bIns="34277" numCol="1" anchor="t" anchorCtr="0" compatLnSpc="1"/>
              <a:lstStyle/>
              <a:p>
                <a:endParaRPr lang="zh-CN" altLang="en-US"/>
              </a:p>
            </p:txBody>
          </p:sp>
          <p:grpSp>
            <p:nvGrpSpPr>
              <p:cNvPr id="37" name="组合 36"/>
              <p:cNvGrpSpPr/>
              <p:nvPr/>
            </p:nvGrpSpPr>
            <p:grpSpPr>
              <a:xfrm>
                <a:off x="4805169" y="3046748"/>
                <a:ext cx="820124" cy="820123"/>
                <a:chOff x="6677252" y="4232275"/>
                <a:chExt cx="1684338" cy="1684337"/>
              </a:xfrm>
            </p:grpSpPr>
            <p:sp>
              <p:nvSpPr>
                <p:cNvPr id="40" name="Freeform 9"/>
                <p:cNvSpPr>
                  <a:spLocks noEditPoints="1"/>
                </p:cNvSpPr>
                <p:nvPr/>
              </p:nvSpPr>
              <p:spPr bwMode="auto">
                <a:xfrm>
                  <a:off x="6677252" y="4232275"/>
                  <a:ext cx="1684338" cy="1684337"/>
                </a:xfrm>
                <a:custGeom>
                  <a:avLst/>
                  <a:gdLst>
                    <a:gd name="T0" fmla="*/ 1111 w 2221"/>
                    <a:gd name="T1" fmla="*/ 2222 h 2222"/>
                    <a:gd name="T2" fmla="*/ 2221 w 2221"/>
                    <a:gd name="T3" fmla="*/ 1111 h 2222"/>
                    <a:gd name="T4" fmla="*/ 1111 w 2221"/>
                    <a:gd name="T5" fmla="*/ 0 h 2222"/>
                    <a:gd name="T6" fmla="*/ 0 w 2221"/>
                    <a:gd name="T7" fmla="*/ 1111 h 2222"/>
                    <a:gd name="T8" fmla="*/ 1111 w 2221"/>
                    <a:gd name="T9" fmla="*/ 2222 h 2222"/>
                    <a:gd name="T10" fmla="*/ 1111 w 2221"/>
                    <a:gd name="T11" fmla="*/ 1887 h 2222"/>
                    <a:gd name="T12" fmla="*/ 1886 w 2221"/>
                    <a:gd name="T13" fmla="*/ 1111 h 2222"/>
                    <a:gd name="T14" fmla="*/ 1111 w 2221"/>
                    <a:gd name="T15" fmla="*/ 335 h 2222"/>
                    <a:gd name="T16" fmla="*/ 335 w 2221"/>
                    <a:gd name="T17" fmla="*/ 1111 h 2222"/>
                    <a:gd name="T18" fmla="*/ 1111 w 2221"/>
                    <a:gd name="T19" fmla="*/ 1887 h 2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1" h="2222">
                      <a:moveTo>
                        <a:pt x="1111" y="2222"/>
                      </a:moveTo>
                      <a:cubicBezTo>
                        <a:pt x="1724" y="2222"/>
                        <a:pt x="2221" y="1724"/>
                        <a:pt x="2221" y="1111"/>
                      </a:cubicBezTo>
                      <a:cubicBezTo>
                        <a:pt x="2221" y="497"/>
                        <a:pt x="1724" y="0"/>
                        <a:pt x="1111" y="0"/>
                      </a:cubicBezTo>
                      <a:cubicBezTo>
                        <a:pt x="497" y="0"/>
                        <a:pt x="0" y="497"/>
                        <a:pt x="0" y="1111"/>
                      </a:cubicBezTo>
                      <a:cubicBezTo>
                        <a:pt x="0" y="1724"/>
                        <a:pt x="497" y="2222"/>
                        <a:pt x="1111" y="2222"/>
                      </a:cubicBezTo>
                      <a:close/>
                      <a:moveTo>
                        <a:pt x="1111" y="1887"/>
                      </a:moveTo>
                      <a:cubicBezTo>
                        <a:pt x="1539" y="1887"/>
                        <a:pt x="1886" y="1539"/>
                        <a:pt x="1886" y="1111"/>
                      </a:cubicBezTo>
                      <a:cubicBezTo>
                        <a:pt x="1886" y="682"/>
                        <a:pt x="1539" y="335"/>
                        <a:pt x="1111" y="335"/>
                      </a:cubicBezTo>
                      <a:cubicBezTo>
                        <a:pt x="682" y="335"/>
                        <a:pt x="335" y="682"/>
                        <a:pt x="335" y="1111"/>
                      </a:cubicBezTo>
                      <a:cubicBezTo>
                        <a:pt x="335" y="1539"/>
                        <a:pt x="682" y="1887"/>
                        <a:pt x="1111" y="1887"/>
                      </a:cubicBezTo>
                      <a:close/>
                    </a:path>
                  </a:pathLst>
                </a:cu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68553" tIns="34277" rIns="68553" bIns="34277" numCol="1" anchor="t" anchorCtr="0" compatLnSpc="1"/>
                <a:lstStyle/>
                <a:p>
                  <a:endParaRPr lang="zh-CN" altLang="en-US" sz="1600">
                    <a:solidFill>
                      <a:schemeClr val="tx1">
                        <a:lumMod val="65000"/>
                        <a:lumOff val="35000"/>
                      </a:schemeClr>
                    </a:solidFill>
                  </a:endParaRPr>
                </a:p>
              </p:txBody>
            </p:sp>
            <p:sp>
              <p:nvSpPr>
                <p:cNvPr id="41" name="TextBox 39"/>
                <p:cNvSpPr txBox="1"/>
                <p:nvPr/>
              </p:nvSpPr>
              <p:spPr>
                <a:xfrm>
                  <a:off x="7133051" y="4631413"/>
                  <a:ext cx="751278" cy="948150"/>
                </a:xfrm>
                <a:prstGeom prst="rect">
                  <a:avLst/>
                </a:prstGeom>
                <a:noFill/>
              </p:spPr>
              <p:txBody>
                <a:bodyPr wrap="none" rtlCol="0">
                  <a:spAutoFit/>
                </a:bodyPr>
                <a:lstStyle/>
                <a:p>
                  <a:r>
                    <a:rPr lang="en-US" altLang="zh-CN" sz="2400" b="1" dirty="0">
                      <a:solidFill>
                        <a:schemeClr val="tx1">
                          <a:lumMod val="50000"/>
                          <a:lumOff val="50000"/>
                        </a:schemeClr>
                      </a:solidFill>
                    </a:rPr>
                    <a:t>4</a:t>
                  </a:r>
                </a:p>
              </p:txBody>
            </p:sp>
          </p:grpSp>
          <p:sp>
            <p:nvSpPr>
              <p:cNvPr id="38" name="等腰三角形 1"/>
              <p:cNvSpPr/>
              <p:nvPr/>
            </p:nvSpPr>
            <p:spPr bwMode="auto">
              <a:xfrm>
                <a:off x="5658368" y="3553604"/>
                <a:ext cx="1069764" cy="99647"/>
              </a:xfrm>
              <a:custGeom>
                <a:avLst/>
                <a:gdLst/>
                <a:ahLst/>
                <a:cxnLst/>
                <a:rect l="l" t="t" r="r" b="b"/>
                <a:pathLst>
                  <a:path w="2313967" h="288032">
                    <a:moveTo>
                      <a:pt x="553417" y="0"/>
                    </a:moveTo>
                    <a:lnTo>
                      <a:pt x="702355" y="216024"/>
                    </a:lnTo>
                    <a:lnTo>
                      <a:pt x="2313967" y="216024"/>
                    </a:lnTo>
                    <a:lnTo>
                      <a:pt x="2313967" y="288032"/>
                    </a:lnTo>
                    <a:lnTo>
                      <a:pt x="752001" y="288032"/>
                    </a:lnTo>
                    <a:lnTo>
                      <a:pt x="354833" y="288032"/>
                    </a:lnTo>
                    <a:lnTo>
                      <a:pt x="0" y="288032"/>
                    </a:lnTo>
                    <a:lnTo>
                      <a:pt x="0" y="216024"/>
                    </a:lnTo>
                    <a:lnTo>
                      <a:pt x="404479" y="216024"/>
                    </a:lnTo>
                    <a:close/>
                  </a:path>
                </a:pathLst>
              </a:custGeom>
              <a:solidFill>
                <a:schemeClr val="tx1">
                  <a:lumMod val="50000"/>
                  <a:lumOff val="50000"/>
                </a:schemeClr>
              </a:solidFill>
              <a:ln w="9525" cap="flat" cmpd="sng" algn="ctr">
                <a:noFill/>
                <a:prstDash val="solid"/>
                <a:round/>
                <a:headEnd type="none" w="med" len="med"/>
                <a:tailEnd type="none" w="med" len="med"/>
              </a:ln>
              <a:effectLst/>
            </p:spPr>
            <p:txBody>
              <a:bodyPr vert="horz" wrap="square" lIns="68553" tIns="34277" rIns="68553" bIns="34277" numCol="1" rtlCol="0" anchor="t" anchorCtr="0" compatLnSpc="1"/>
              <a:lstStyle/>
              <a:p>
                <a:pPr defTabSz="685800"/>
                <a:endParaRPr lang="zh-CN" altLang="en-US" sz="1350">
                  <a:latin typeface="Arial" panose="020B0604020202020204" pitchFamily="34" charset="0"/>
                </a:endParaRPr>
              </a:p>
            </p:txBody>
          </p:sp>
          <p:sp>
            <p:nvSpPr>
              <p:cNvPr id="39" name="TextBox 50"/>
              <p:cNvSpPr txBox="1"/>
              <p:nvPr/>
            </p:nvSpPr>
            <p:spPr>
              <a:xfrm>
                <a:off x="5614842" y="3705786"/>
                <a:ext cx="4359410" cy="743399"/>
              </a:xfrm>
              <a:prstGeom prst="rect">
                <a:avLst/>
              </a:prstGeom>
              <a:noFill/>
            </p:spPr>
            <p:txBody>
              <a:bodyPr wrap="square" rtlCol="0">
                <a:spAutoFit/>
              </a:bodyPr>
              <a:lstStyle/>
              <a:p>
                <a:r>
                  <a:rPr lang="zh-CN" altLang="en-US" sz="1600" dirty="0">
                    <a:solidFill>
                      <a:srgbClr val="FF0000"/>
                    </a:solidFill>
                    <a:latin typeface="微软雅黑" panose="020B0503020204020204" pitchFamily="34" charset="-122"/>
                    <a:ea typeface="微软雅黑" panose="020B0503020204020204" pitchFamily="34" charset="-122"/>
                  </a:rPr>
                  <a:t>四是</a:t>
                </a:r>
                <a:r>
                  <a:rPr lang="zh-CN" altLang="en-US" sz="1600" dirty="0">
                    <a:solidFill>
                      <a:schemeClr val="tx1">
                        <a:lumMod val="65000"/>
                        <a:lumOff val="35000"/>
                      </a:schemeClr>
                    </a:solidFill>
                    <a:latin typeface="微软雅黑" panose="020B0503020204020204" pitchFamily="34" charset="-122"/>
                    <a:ea typeface="微软雅黑" panose="020B0503020204020204" pitchFamily="34" charset="-122"/>
                  </a:rPr>
                  <a:t>带头学习贯彻党的十九届五中全会精神，对照党中央提出的“十四五”经济社会发展主要目标和</a:t>
                </a:r>
                <a:r>
                  <a:rPr lang="en-US" altLang="zh-CN" sz="1600" dirty="0">
                    <a:solidFill>
                      <a:schemeClr val="tx1">
                        <a:lumMod val="65000"/>
                        <a:lumOff val="35000"/>
                      </a:schemeClr>
                    </a:solidFill>
                    <a:latin typeface="微软雅黑" panose="020B0503020204020204" pitchFamily="34" charset="-122"/>
                    <a:ea typeface="微软雅黑" panose="020B0503020204020204" pitchFamily="34" charset="-122"/>
                  </a:rPr>
                  <a:t>2035</a:t>
                </a:r>
                <a:r>
                  <a:rPr lang="zh-CN" altLang="en-US" sz="1600" dirty="0">
                    <a:solidFill>
                      <a:schemeClr val="tx1">
                        <a:lumMod val="65000"/>
                        <a:lumOff val="35000"/>
                      </a:schemeClr>
                    </a:solidFill>
                    <a:latin typeface="微软雅黑" panose="020B0503020204020204" pitchFamily="34" charset="-122"/>
                    <a:ea typeface="微软雅黑" panose="020B0503020204020204" pitchFamily="34" charset="-122"/>
                  </a:rPr>
                  <a:t>年远景目标，加强科学谋划，推动高质量发展。</a:t>
                </a:r>
              </a:p>
            </p:txBody>
          </p:sp>
        </p:grpSp>
        <p:grpSp>
          <p:nvGrpSpPr>
            <p:cNvPr id="42" name="组合 41"/>
            <p:cNvGrpSpPr/>
            <p:nvPr/>
          </p:nvGrpSpPr>
          <p:grpSpPr>
            <a:xfrm>
              <a:off x="0" y="4129046"/>
              <a:ext cx="5476689" cy="1675992"/>
              <a:chOff x="1" y="3292696"/>
              <a:chExt cx="5476689" cy="1675992"/>
            </a:xfrm>
          </p:grpSpPr>
          <p:sp>
            <p:nvSpPr>
              <p:cNvPr id="43" name="Rectangle 15"/>
              <p:cNvSpPr>
                <a:spLocks noChangeArrowheads="1"/>
              </p:cNvSpPr>
              <p:nvPr/>
            </p:nvSpPr>
            <p:spPr bwMode="auto">
              <a:xfrm>
                <a:off x="1" y="3292696"/>
                <a:ext cx="3354000" cy="113552"/>
              </a:xfrm>
              <a:prstGeom prst="rect">
                <a:avLst/>
              </a:prstGeom>
              <a:solidFill>
                <a:srgbClr val="C00000"/>
              </a:solidFill>
              <a:ln>
                <a:noFill/>
              </a:ln>
            </p:spPr>
            <p:txBody>
              <a:bodyPr vert="horz" wrap="square" lIns="68553" tIns="34277" rIns="68553" bIns="34277" numCol="1" anchor="t" anchorCtr="0" compatLnSpc="1"/>
              <a:lstStyle/>
              <a:p>
                <a:endParaRPr lang="zh-CN" altLang="en-US"/>
              </a:p>
            </p:txBody>
          </p:sp>
          <p:grpSp>
            <p:nvGrpSpPr>
              <p:cNvPr id="44" name="组合 43"/>
              <p:cNvGrpSpPr/>
              <p:nvPr/>
            </p:nvGrpSpPr>
            <p:grpSpPr>
              <a:xfrm>
                <a:off x="2918510" y="3292696"/>
                <a:ext cx="820124" cy="820124"/>
                <a:chOff x="3225800" y="4694238"/>
                <a:chExt cx="1682750" cy="1682750"/>
              </a:xfrm>
            </p:grpSpPr>
            <p:sp>
              <p:nvSpPr>
                <p:cNvPr id="47" name="Freeform 10"/>
                <p:cNvSpPr>
                  <a:spLocks noEditPoints="1"/>
                </p:cNvSpPr>
                <p:nvPr/>
              </p:nvSpPr>
              <p:spPr bwMode="auto">
                <a:xfrm>
                  <a:off x="3225800" y="4694238"/>
                  <a:ext cx="1682750" cy="1682750"/>
                </a:xfrm>
                <a:custGeom>
                  <a:avLst/>
                  <a:gdLst>
                    <a:gd name="T0" fmla="*/ 1111 w 2222"/>
                    <a:gd name="T1" fmla="*/ 2222 h 2222"/>
                    <a:gd name="T2" fmla="*/ 2222 w 2222"/>
                    <a:gd name="T3" fmla="*/ 1111 h 2222"/>
                    <a:gd name="T4" fmla="*/ 1111 w 2222"/>
                    <a:gd name="T5" fmla="*/ 0 h 2222"/>
                    <a:gd name="T6" fmla="*/ 0 w 2222"/>
                    <a:gd name="T7" fmla="*/ 1111 h 2222"/>
                    <a:gd name="T8" fmla="*/ 1111 w 2222"/>
                    <a:gd name="T9" fmla="*/ 2222 h 2222"/>
                    <a:gd name="T10" fmla="*/ 1111 w 2222"/>
                    <a:gd name="T11" fmla="*/ 1887 h 2222"/>
                    <a:gd name="T12" fmla="*/ 1887 w 2222"/>
                    <a:gd name="T13" fmla="*/ 1111 h 2222"/>
                    <a:gd name="T14" fmla="*/ 1111 w 2222"/>
                    <a:gd name="T15" fmla="*/ 335 h 2222"/>
                    <a:gd name="T16" fmla="*/ 335 w 2222"/>
                    <a:gd name="T17" fmla="*/ 1111 h 2222"/>
                    <a:gd name="T18" fmla="*/ 1111 w 2222"/>
                    <a:gd name="T19" fmla="*/ 1887 h 2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2" h="2222">
                      <a:moveTo>
                        <a:pt x="1111" y="2222"/>
                      </a:moveTo>
                      <a:cubicBezTo>
                        <a:pt x="1724" y="2222"/>
                        <a:pt x="2222" y="1724"/>
                        <a:pt x="2222" y="1111"/>
                      </a:cubicBezTo>
                      <a:cubicBezTo>
                        <a:pt x="2222" y="497"/>
                        <a:pt x="1724" y="0"/>
                        <a:pt x="1111" y="0"/>
                      </a:cubicBezTo>
                      <a:cubicBezTo>
                        <a:pt x="497" y="0"/>
                        <a:pt x="0" y="497"/>
                        <a:pt x="0" y="1111"/>
                      </a:cubicBezTo>
                      <a:cubicBezTo>
                        <a:pt x="0" y="1724"/>
                        <a:pt x="497" y="2222"/>
                        <a:pt x="1111" y="2222"/>
                      </a:cubicBezTo>
                      <a:close/>
                      <a:moveTo>
                        <a:pt x="1111" y="1887"/>
                      </a:moveTo>
                      <a:cubicBezTo>
                        <a:pt x="1539" y="1887"/>
                        <a:pt x="1887" y="1539"/>
                        <a:pt x="1887" y="1111"/>
                      </a:cubicBezTo>
                      <a:cubicBezTo>
                        <a:pt x="1887" y="683"/>
                        <a:pt x="1539" y="335"/>
                        <a:pt x="1111" y="335"/>
                      </a:cubicBezTo>
                      <a:cubicBezTo>
                        <a:pt x="682" y="335"/>
                        <a:pt x="335" y="683"/>
                        <a:pt x="335" y="1111"/>
                      </a:cubicBezTo>
                      <a:cubicBezTo>
                        <a:pt x="335" y="1539"/>
                        <a:pt x="682" y="1887"/>
                        <a:pt x="1111" y="1887"/>
                      </a:cubicBez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68553" tIns="34277" rIns="68553" bIns="34277" numCol="1" anchor="t" anchorCtr="0" compatLnSpc="1"/>
                <a:lstStyle/>
                <a:p>
                  <a:endParaRPr lang="zh-CN" altLang="en-US" sz="1600">
                    <a:solidFill>
                      <a:schemeClr val="tx1">
                        <a:lumMod val="65000"/>
                        <a:lumOff val="35000"/>
                      </a:schemeClr>
                    </a:solidFill>
                  </a:endParaRPr>
                </a:p>
              </p:txBody>
            </p:sp>
            <p:sp>
              <p:nvSpPr>
                <p:cNvPr id="48" name="TextBox 42"/>
                <p:cNvSpPr txBox="1"/>
                <p:nvPr/>
              </p:nvSpPr>
              <p:spPr>
                <a:xfrm>
                  <a:off x="3701757" y="5124290"/>
                  <a:ext cx="730835" cy="947255"/>
                </a:xfrm>
                <a:prstGeom prst="rect">
                  <a:avLst/>
                </a:prstGeom>
                <a:noFill/>
              </p:spPr>
              <p:txBody>
                <a:bodyPr wrap="none" rtlCol="0">
                  <a:spAutoFit/>
                </a:bodyPr>
                <a:lstStyle/>
                <a:p>
                  <a:r>
                    <a:rPr lang="en-US" altLang="zh-CN" sz="2400" b="1" dirty="0">
                      <a:solidFill>
                        <a:schemeClr val="tx1">
                          <a:lumMod val="50000"/>
                          <a:lumOff val="50000"/>
                        </a:schemeClr>
                      </a:solidFill>
                    </a:rPr>
                    <a:t>5</a:t>
                  </a:r>
                  <a:endParaRPr lang="zh-CN" altLang="en-US" sz="2400" b="1" dirty="0">
                    <a:solidFill>
                      <a:schemeClr val="tx1">
                        <a:lumMod val="50000"/>
                        <a:lumOff val="50000"/>
                      </a:schemeClr>
                    </a:solidFill>
                  </a:endParaRPr>
                </a:p>
              </p:txBody>
            </p:sp>
          </p:grpSp>
          <p:sp>
            <p:nvSpPr>
              <p:cNvPr id="45" name="等腰三角形 1"/>
              <p:cNvSpPr/>
              <p:nvPr/>
            </p:nvSpPr>
            <p:spPr bwMode="auto">
              <a:xfrm>
                <a:off x="2827315" y="4094083"/>
                <a:ext cx="1069764" cy="99647"/>
              </a:xfrm>
              <a:custGeom>
                <a:avLst/>
                <a:gdLst/>
                <a:ahLst/>
                <a:cxnLst/>
                <a:rect l="l" t="t" r="r" b="b"/>
                <a:pathLst>
                  <a:path w="2313967" h="288032">
                    <a:moveTo>
                      <a:pt x="553417" y="0"/>
                    </a:moveTo>
                    <a:lnTo>
                      <a:pt x="702355" y="216024"/>
                    </a:lnTo>
                    <a:lnTo>
                      <a:pt x="2313967" y="216024"/>
                    </a:lnTo>
                    <a:lnTo>
                      <a:pt x="2313967" y="288032"/>
                    </a:lnTo>
                    <a:lnTo>
                      <a:pt x="752001" y="288032"/>
                    </a:lnTo>
                    <a:lnTo>
                      <a:pt x="354833" y="288032"/>
                    </a:lnTo>
                    <a:lnTo>
                      <a:pt x="0" y="288032"/>
                    </a:lnTo>
                    <a:lnTo>
                      <a:pt x="0" y="216024"/>
                    </a:lnTo>
                    <a:lnTo>
                      <a:pt x="404479" y="216024"/>
                    </a:lnTo>
                    <a:close/>
                  </a:path>
                </a:pathLst>
              </a:custGeom>
              <a:solidFill>
                <a:schemeClr val="tx1">
                  <a:lumMod val="50000"/>
                  <a:lumOff val="50000"/>
                </a:schemeClr>
              </a:solidFill>
              <a:ln w="9525" cap="flat" cmpd="sng" algn="ctr">
                <a:noFill/>
                <a:prstDash val="solid"/>
                <a:round/>
                <a:headEnd type="none" w="med" len="med"/>
                <a:tailEnd type="none" w="med" len="med"/>
              </a:ln>
              <a:effectLst/>
            </p:spPr>
            <p:txBody>
              <a:bodyPr vert="horz" wrap="square" lIns="68553" tIns="34277" rIns="68553" bIns="34277" numCol="1" rtlCol="0" anchor="t" anchorCtr="0" compatLnSpc="1"/>
              <a:lstStyle/>
              <a:p>
                <a:pPr defTabSz="685800"/>
                <a:endParaRPr lang="zh-CN" altLang="en-US" sz="1350">
                  <a:latin typeface="Arial" panose="020B0604020202020204" pitchFamily="34" charset="0"/>
                </a:endParaRPr>
              </a:p>
            </p:txBody>
          </p:sp>
          <p:sp>
            <p:nvSpPr>
              <p:cNvPr id="46" name="TextBox 52"/>
              <p:cNvSpPr txBox="1"/>
              <p:nvPr/>
            </p:nvSpPr>
            <p:spPr>
              <a:xfrm>
                <a:off x="760042" y="4225289"/>
                <a:ext cx="4716648" cy="743399"/>
              </a:xfrm>
              <a:prstGeom prst="rect">
                <a:avLst/>
              </a:prstGeom>
              <a:noFill/>
            </p:spPr>
            <p:txBody>
              <a:bodyPr wrap="square" rtlCol="0">
                <a:spAutoFit/>
              </a:bodyPr>
              <a:lstStyle/>
              <a:p>
                <a:r>
                  <a:rPr lang="zh-CN" altLang="en-US" sz="1600" dirty="0">
                    <a:solidFill>
                      <a:srgbClr val="FF0000"/>
                    </a:solidFill>
                    <a:latin typeface="微软雅黑" panose="020B0503020204020204" pitchFamily="34" charset="-122"/>
                    <a:ea typeface="微软雅黑" panose="020B0503020204020204" pitchFamily="34" charset="-122"/>
                  </a:rPr>
                  <a:t>五是</a:t>
                </a:r>
                <a:r>
                  <a:rPr lang="zh-CN" altLang="en-US" sz="1600" dirty="0">
                    <a:solidFill>
                      <a:schemeClr val="tx1">
                        <a:lumMod val="65000"/>
                        <a:lumOff val="35000"/>
                      </a:schemeClr>
                    </a:solidFill>
                    <a:latin typeface="微软雅黑" panose="020B0503020204020204" pitchFamily="34" charset="-122"/>
                    <a:ea typeface="微软雅黑" panose="020B0503020204020204" pitchFamily="34" charset="-122"/>
                  </a:rPr>
                  <a:t>带头落实全面从严治党责任，严守政治纪律和政治规矩，旗帜鲜明批评和纠正违规违纪言行，锲而不舍落实中央八项规定及其实施细则，坚决反对形式主义、官僚主义。</a:t>
                </a:r>
              </a:p>
            </p:txBody>
          </p:sp>
        </p:grpSp>
      </p:grpSp>
      <p:grpSp>
        <p:nvGrpSpPr>
          <p:cNvPr id="49" name="组合 48"/>
          <p:cNvGrpSpPr/>
          <p:nvPr/>
        </p:nvGrpSpPr>
        <p:grpSpPr>
          <a:xfrm>
            <a:off x="780010" y="1143908"/>
            <a:ext cx="7865576" cy="590390"/>
            <a:chOff x="4527446" y="951570"/>
            <a:chExt cx="5010499" cy="376088"/>
          </a:xfrm>
        </p:grpSpPr>
        <p:sp>
          <p:nvSpPr>
            <p:cNvPr id="50" name="矩形 3"/>
            <p:cNvSpPr>
              <a:spLocks noChangeArrowheads="1"/>
            </p:cNvSpPr>
            <p:nvPr/>
          </p:nvSpPr>
          <p:spPr bwMode="auto">
            <a:xfrm>
              <a:off x="4527446" y="951570"/>
              <a:ext cx="5010499" cy="3075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51416" tIns="25708" rIns="51416" bIns="25708">
              <a:spAutoFit/>
            </a:bodyPr>
            <a:lstStyle/>
            <a:p>
              <a:r>
                <a:rPr lang="zh-CN" altLang="en-US" sz="2800" b="1" dirty="0">
                  <a:solidFill>
                    <a:srgbClr val="C00000"/>
                  </a:solidFill>
                  <a:latin typeface="微软雅黑" panose="020B0503020204020204" pitchFamily="34" charset="-122"/>
                  <a:ea typeface="微软雅黑" panose="020B0503020204020204" pitchFamily="34" charset="-122"/>
                  <a:cs typeface="Arial" panose="020B0604020202020204" pitchFamily="34" charset="0"/>
                </a:rPr>
                <a:t>中央政治局同志的发言，把握和体现了</a:t>
              </a:r>
              <a:r>
                <a:rPr lang="en-US" altLang="zh-CN" sz="2800" b="1" dirty="0">
                  <a:solidFill>
                    <a:srgbClr val="C00000"/>
                  </a:solidFill>
                  <a:latin typeface="微软雅黑" panose="020B0503020204020204" pitchFamily="34" charset="-122"/>
                  <a:ea typeface="微软雅黑" panose="020B0503020204020204" pitchFamily="34" charset="-122"/>
                  <a:cs typeface="Arial" panose="020B0604020202020204" pitchFamily="34" charset="0"/>
                </a:rPr>
                <a:t>5</a:t>
              </a:r>
              <a:r>
                <a:rPr lang="zh-CN" altLang="en-US" sz="2800" b="1" dirty="0">
                  <a:solidFill>
                    <a:srgbClr val="C00000"/>
                  </a:solidFill>
                  <a:latin typeface="微软雅黑" panose="020B0503020204020204" pitchFamily="34" charset="-122"/>
                  <a:ea typeface="微软雅黑" panose="020B0503020204020204" pitchFamily="34" charset="-122"/>
                  <a:cs typeface="Arial" panose="020B0604020202020204" pitchFamily="34" charset="0"/>
                </a:rPr>
                <a:t>个重点。</a:t>
              </a:r>
            </a:p>
          </p:txBody>
        </p:sp>
        <p:sp>
          <p:nvSpPr>
            <p:cNvPr id="51" name="矩形 50"/>
            <p:cNvSpPr/>
            <p:nvPr/>
          </p:nvSpPr>
          <p:spPr>
            <a:xfrm>
              <a:off x="4571776" y="1297283"/>
              <a:ext cx="449733" cy="3037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51418" tIns="25708" rIns="51418" bIns="25708" rtlCol="0" anchor="ctr"/>
            <a:lstStyle/>
            <a:p>
              <a:pPr algn="ctr"/>
              <a:endParaRPr lang="zh-CN" altLang="en-US">
                <a:solidFill>
                  <a:schemeClr val="tx1">
                    <a:lumMod val="50000"/>
                    <a:lumOff val="50000"/>
                  </a:schemeClr>
                </a:solidFill>
                <a:latin typeface="微软雅黑" panose="020B0503020204020204" pitchFamily="34" charset="-122"/>
                <a:ea typeface="微软雅黑" panose="020B0503020204020204" pitchFamily="34" charset="-122"/>
              </a:endParaRPr>
            </a:p>
          </p:txBody>
        </p:sp>
        <p:sp>
          <p:nvSpPr>
            <p:cNvPr id="52" name="矩形 51"/>
            <p:cNvSpPr/>
            <p:nvPr/>
          </p:nvSpPr>
          <p:spPr>
            <a:xfrm>
              <a:off x="5032794" y="1297283"/>
              <a:ext cx="911013" cy="30375"/>
            </a:xfrm>
            <a:prstGeom prst="rect">
              <a:avLst/>
            </a:prstGeom>
            <a:solidFill>
              <a:srgbClr val="202A36"/>
            </a:solidFill>
            <a:ln>
              <a:noFill/>
            </a:ln>
          </p:spPr>
          <p:style>
            <a:lnRef idx="2">
              <a:schemeClr val="accent1">
                <a:shade val="50000"/>
              </a:schemeClr>
            </a:lnRef>
            <a:fillRef idx="1">
              <a:schemeClr val="accent1"/>
            </a:fillRef>
            <a:effectRef idx="0">
              <a:schemeClr val="accent1"/>
            </a:effectRef>
            <a:fontRef idx="minor">
              <a:schemeClr val="lt1"/>
            </a:fontRef>
          </p:style>
          <p:txBody>
            <a:bodyPr lIns="51418" tIns="25708" rIns="51418" bIns="25708" rtlCol="0" anchor="ctr"/>
            <a:lstStyle/>
            <a:p>
              <a:pPr algn="ctr"/>
              <a:endParaRPr lang="zh-CN" altLang="en-US">
                <a:solidFill>
                  <a:schemeClr val="tx1">
                    <a:lumMod val="50000"/>
                    <a:lumOff val="50000"/>
                  </a:schemeClr>
                </a:solidFill>
                <a:latin typeface="微软雅黑" panose="020B0503020204020204" pitchFamily="34" charset="-122"/>
                <a:ea typeface="微软雅黑" panose="020B0503020204020204" pitchFamily="34" charset="-122"/>
              </a:endParaRPr>
            </a:p>
          </p:txBody>
        </p:sp>
      </p:grpSp>
    </p:spTree>
  </p:cSld>
  <p:clrMapOvr>
    <a:masterClrMapping/>
  </p:clrMapOvr>
  <p:transition spd="med">
    <p:pull/>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780009" y="1143908"/>
            <a:ext cx="2223430" cy="590390"/>
            <a:chOff x="4527446" y="951570"/>
            <a:chExt cx="1416361" cy="376088"/>
          </a:xfrm>
        </p:grpSpPr>
        <p:sp>
          <p:nvSpPr>
            <p:cNvPr id="6" name="矩形 3"/>
            <p:cNvSpPr>
              <a:spLocks noChangeArrowheads="1"/>
            </p:cNvSpPr>
            <p:nvPr/>
          </p:nvSpPr>
          <p:spPr bwMode="auto">
            <a:xfrm>
              <a:off x="4527446" y="951570"/>
              <a:ext cx="981086" cy="3075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51416" tIns="25708" rIns="51416" bIns="25708">
              <a:spAutoFit/>
            </a:bodyPr>
            <a:lstStyle/>
            <a:p>
              <a:r>
                <a:rPr lang="zh-CN" altLang="en-US" sz="2800" b="1" dirty="0">
                  <a:solidFill>
                    <a:srgbClr val="C00000"/>
                  </a:solidFill>
                  <a:latin typeface="微软雅黑" panose="020B0503020204020204" pitchFamily="34" charset="-122"/>
                  <a:ea typeface="微软雅黑" panose="020B0503020204020204" pitchFamily="34" charset="-122"/>
                  <a:cs typeface="Arial" panose="020B0604020202020204" pitchFamily="34" charset="0"/>
                </a:rPr>
                <a:t>会议强调</a:t>
              </a:r>
            </a:p>
          </p:txBody>
        </p:sp>
        <p:sp>
          <p:nvSpPr>
            <p:cNvPr id="7" name="矩形 6"/>
            <p:cNvSpPr/>
            <p:nvPr/>
          </p:nvSpPr>
          <p:spPr>
            <a:xfrm>
              <a:off x="4571776" y="1297283"/>
              <a:ext cx="449733" cy="3037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51418" tIns="25708" rIns="51418" bIns="25708" rtlCol="0" anchor="ctr"/>
            <a:lstStyle/>
            <a:p>
              <a:pPr algn="ctr"/>
              <a:endParaRPr lang="zh-CN" altLang="en-US">
                <a:solidFill>
                  <a:schemeClr val="tx1">
                    <a:lumMod val="50000"/>
                    <a:lumOff val="50000"/>
                  </a:schemeClr>
                </a:solidFill>
                <a:latin typeface="微软雅黑" panose="020B0503020204020204" pitchFamily="34" charset="-122"/>
                <a:ea typeface="微软雅黑" panose="020B0503020204020204" pitchFamily="34" charset="-122"/>
              </a:endParaRPr>
            </a:p>
          </p:txBody>
        </p:sp>
        <p:sp>
          <p:nvSpPr>
            <p:cNvPr id="8" name="矩形 7"/>
            <p:cNvSpPr/>
            <p:nvPr/>
          </p:nvSpPr>
          <p:spPr>
            <a:xfrm>
              <a:off x="5032794" y="1297283"/>
              <a:ext cx="911013" cy="30375"/>
            </a:xfrm>
            <a:prstGeom prst="rect">
              <a:avLst/>
            </a:prstGeom>
            <a:solidFill>
              <a:srgbClr val="202A36"/>
            </a:solidFill>
            <a:ln>
              <a:noFill/>
            </a:ln>
          </p:spPr>
          <p:style>
            <a:lnRef idx="2">
              <a:schemeClr val="accent1">
                <a:shade val="50000"/>
              </a:schemeClr>
            </a:lnRef>
            <a:fillRef idx="1">
              <a:schemeClr val="accent1"/>
            </a:fillRef>
            <a:effectRef idx="0">
              <a:schemeClr val="accent1"/>
            </a:effectRef>
            <a:fontRef idx="minor">
              <a:schemeClr val="lt1"/>
            </a:fontRef>
          </p:style>
          <p:txBody>
            <a:bodyPr lIns="51418" tIns="25708" rIns="51418" bIns="25708" rtlCol="0" anchor="ctr"/>
            <a:lstStyle/>
            <a:p>
              <a:pPr algn="ctr"/>
              <a:endParaRPr lang="zh-CN" altLang="en-US">
                <a:solidFill>
                  <a:schemeClr val="tx1">
                    <a:lumMod val="50000"/>
                    <a:lumOff val="50000"/>
                  </a:schemeClr>
                </a:solidFill>
                <a:latin typeface="微软雅黑" panose="020B0503020204020204" pitchFamily="34" charset="-122"/>
                <a:ea typeface="微软雅黑" panose="020B0503020204020204" pitchFamily="34" charset="-122"/>
              </a:endParaRPr>
            </a:p>
          </p:txBody>
        </p:sp>
      </p:grpSp>
      <p:sp>
        <p:nvSpPr>
          <p:cNvPr id="9" name="文本框 8"/>
          <p:cNvSpPr txBox="1"/>
          <p:nvPr/>
        </p:nvSpPr>
        <p:spPr>
          <a:xfrm>
            <a:off x="627244" y="85725"/>
            <a:ext cx="11395757" cy="521970"/>
          </a:xfrm>
          <a:prstGeom prst="rect">
            <a:avLst/>
          </a:prstGeom>
          <a:noFill/>
          <a:ln>
            <a:noFill/>
          </a:ln>
        </p:spPr>
        <p:txBody>
          <a:bodyPr wrap="square" rtlCol="0">
            <a:spAutoFit/>
          </a:bodyPr>
          <a:lstStyle/>
          <a:p>
            <a:pPr algn="ctr"/>
            <a:r>
              <a:rPr lang="zh-CN" altLang="en-US" sz="2800" b="1" spc="160" dirty="0">
                <a:solidFill>
                  <a:srgbClr val="FFFF00"/>
                </a:solidFill>
                <a:latin typeface="微软雅黑" panose="020B0503020204020204" pitchFamily="34" charset="-122"/>
                <a:ea typeface="微软雅黑" panose="020B0503020204020204" pitchFamily="34" charset="-122"/>
                <a:sym typeface="+mn-ea"/>
              </a:rPr>
              <a:t>习近平总书记出席中共中央政治局民主生活会并作重要讲话</a:t>
            </a:r>
            <a:endParaRPr lang="zh-CN" altLang="en-US" sz="2800" b="1" dirty="0">
              <a:solidFill>
                <a:schemeClr val="bg1"/>
              </a:solidFill>
              <a:effectLst>
                <a:outerShdw blurRad="38100" dist="38100" dir="2700000" algn="tl">
                  <a:srgbClr val="000000">
                    <a:alpha val="43137"/>
                  </a:srgbClr>
                </a:outerShdw>
              </a:effectLst>
              <a:latin typeface="微软雅黑" panose="020B0503020204020204" pitchFamily="82" charset="2"/>
              <a:ea typeface="微软雅黑" panose="020B0503020204020204" pitchFamily="82" charset="2"/>
            </a:endParaRPr>
          </a:p>
        </p:txBody>
      </p:sp>
      <p:grpSp>
        <p:nvGrpSpPr>
          <p:cNvPr id="12" name="组合 11"/>
          <p:cNvGrpSpPr/>
          <p:nvPr/>
        </p:nvGrpSpPr>
        <p:grpSpPr>
          <a:xfrm>
            <a:off x="3138170" y="2161540"/>
            <a:ext cx="8820150" cy="3785869"/>
            <a:chOff x="3525620" y="1878756"/>
            <a:chExt cx="8204576" cy="3785318"/>
          </a:xfrm>
        </p:grpSpPr>
        <p:sp>
          <p:nvSpPr>
            <p:cNvPr id="16" name="矩形 15"/>
            <p:cNvSpPr/>
            <p:nvPr/>
          </p:nvSpPr>
          <p:spPr>
            <a:xfrm>
              <a:off x="4806159" y="1981391"/>
              <a:ext cx="6735079" cy="3322471"/>
            </a:xfrm>
            <a:prstGeom prst="rect">
              <a:avLst/>
            </a:prstGeom>
          </p:spPr>
          <p:txBody>
            <a:bodyPr wrap="square">
              <a:spAutoFit/>
            </a:bodyPr>
            <a:lstStyle/>
            <a:p>
              <a:pPr>
                <a:lnSpc>
                  <a:spcPts val="2800"/>
                </a:lnSpc>
              </a:pPr>
              <a:r>
                <a:rPr lang="zh-CN" altLang="en-US" dirty="0">
                  <a:solidFill>
                    <a:srgbClr val="663300"/>
                  </a:solidFill>
                  <a:latin typeface="微软雅黑" panose="020B0503020204020204" pitchFamily="34" charset="-122"/>
                  <a:ea typeface="微软雅黑" panose="020B0503020204020204" pitchFamily="34" charset="-122"/>
                </a:rPr>
                <a:t>今年以来以习近平同志为核心的党中央团结带领全党全国各族人民，沉着应对，迎难而上，统筹推进疫情防控和经济社会发展工作，统筹深化改革开放和应对外部压力，统筹抓好“六稳”工作、落实“六保”任务，决胜全面建成小康社会、决战脱贫攻坚。经过艰苦努力，疫情防控取得重大战略成果，经济增长率先实现由负转正，脱贫攻坚任务如期完成，各方面工作取得新的进展，社会大局保持稳定。“十三五”规划圆满收官，全面建成小康社会取得伟大历史性成就。在应对重大风险挑战、推进重大工作中，中央政治局自觉加强自身建设，发挥了党中央集中统一领导的政治优势。</a:t>
              </a:r>
            </a:p>
          </p:txBody>
        </p:sp>
        <p:sp>
          <p:nvSpPr>
            <p:cNvPr id="17" name="矩形 16"/>
            <p:cNvSpPr/>
            <p:nvPr/>
          </p:nvSpPr>
          <p:spPr bwMode="auto">
            <a:xfrm>
              <a:off x="3525620" y="1878756"/>
              <a:ext cx="8204576" cy="3785318"/>
            </a:xfrm>
            <a:prstGeom prst="rect">
              <a:avLst/>
            </a:prstGeom>
            <a:noFill/>
            <a:ln w="9525"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grpSp>
      <p:pic>
        <p:nvPicPr>
          <p:cNvPr id="2" name="图片 1"/>
          <p:cNvPicPr>
            <a:picLocks noChangeAspect="1"/>
          </p:cNvPicPr>
          <p:nvPr/>
        </p:nvPicPr>
        <p:blipFill>
          <a:blip r:embed="rId2"/>
          <a:stretch>
            <a:fillRect/>
          </a:stretch>
        </p:blipFill>
        <p:spPr>
          <a:xfrm>
            <a:off x="780009" y="2407342"/>
            <a:ext cx="3550970" cy="2858531"/>
          </a:xfrm>
          <a:prstGeom prst="rect">
            <a:avLst/>
          </a:prstGeom>
        </p:spPr>
      </p:pic>
    </p:spTree>
  </p:cSld>
  <p:clrMapOvr>
    <a:masterClrMapping/>
  </p:clrMapOvr>
  <p:transition spd="med">
    <p:pull/>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780009" y="1143908"/>
            <a:ext cx="2223430" cy="590390"/>
            <a:chOff x="4527446" y="951570"/>
            <a:chExt cx="1416361" cy="376088"/>
          </a:xfrm>
        </p:grpSpPr>
        <p:sp>
          <p:nvSpPr>
            <p:cNvPr id="6" name="矩形 3"/>
            <p:cNvSpPr>
              <a:spLocks noChangeArrowheads="1"/>
            </p:cNvSpPr>
            <p:nvPr/>
          </p:nvSpPr>
          <p:spPr bwMode="auto">
            <a:xfrm>
              <a:off x="4527446" y="951570"/>
              <a:ext cx="981086" cy="3075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51416" tIns="25708" rIns="51416" bIns="25708">
              <a:spAutoFit/>
            </a:bodyPr>
            <a:lstStyle/>
            <a:p>
              <a:r>
                <a:rPr lang="zh-CN" altLang="en-US" sz="2800" b="1" dirty="0" smtClean="0">
                  <a:solidFill>
                    <a:srgbClr val="C00000"/>
                  </a:solidFill>
                  <a:latin typeface="微软雅黑" panose="020B0503020204020204" pitchFamily="34" charset="-122"/>
                  <a:ea typeface="微软雅黑" panose="020B0503020204020204" pitchFamily="34" charset="-122"/>
                  <a:cs typeface="Arial" panose="020B0604020202020204" pitchFamily="34" charset="0"/>
                </a:rPr>
                <a:t>会议认为</a:t>
              </a:r>
              <a:endParaRPr lang="zh-CN" altLang="en-US" sz="2800" b="1" dirty="0">
                <a:solidFill>
                  <a:srgbClr val="C00000"/>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7" name="矩形 6"/>
            <p:cNvSpPr/>
            <p:nvPr/>
          </p:nvSpPr>
          <p:spPr>
            <a:xfrm>
              <a:off x="4571776" y="1297283"/>
              <a:ext cx="449733" cy="3037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51418" tIns="25708" rIns="51418" bIns="25708" rtlCol="0" anchor="ctr"/>
            <a:lstStyle/>
            <a:p>
              <a:pPr algn="ctr"/>
              <a:endParaRPr lang="zh-CN" altLang="en-US">
                <a:solidFill>
                  <a:schemeClr val="tx1">
                    <a:lumMod val="50000"/>
                    <a:lumOff val="50000"/>
                  </a:schemeClr>
                </a:solidFill>
                <a:latin typeface="微软雅黑" panose="020B0503020204020204" pitchFamily="34" charset="-122"/>
                <a:ea typeface="微软雅黑" panose="020B0503020204020204" pitchFamily="34" charset="-122"/>
              </a:endParaRPr>
            </a:p>
          </p:txBody>
        </p:sp>
        <p:sp>
          <p:nvSpPr>
            <p:cNvPr id="8" name="矩形 7"/>
            <p:cNvSpPr/>
            <p:nvPr/>
          </p:nvSpPr>
          <p:spPr>
            <a:xfrm>
              <a:off x="5032794" y="1297283"/>
              <a:ext cx="911013" cy="30375"/>
            </a:xfrm>
            <a:prstGeom prst="rect">
              <a:avLst/>
            </a:prstGeom>
            <a:solidFill>
              <a:srgbClr val="202A36"/>
            </a:solidFill>
            <a:ln>
              <a:noFill/>
            </a:ln>
          </p:spPr>
          <p:style>
            <a:lnRef idx="2">
              <a:schemeClr val="accent1">
                <a:shade val="50000"/>
              </a:schemeClr>
            </a:lnRef>
            <a:fillRef idx="1">
              <a:schemeClr val="accent1"/>
            </a:fillRef>
            <a:effectRef idx="0">
              <a:schemeClr val="accent1"/>
            </a:effectRef>
            <a:fontRef idx="minor">
              <a:schemeClr val="lt1"/>
            </a:fontRef>
          </p:style>
          <p:txBody>
            <a:bodyPr lIns="51418" tIns="25708" rIns="51418" bIns="25708" rtlCol="0" anchor="ctr"/>
            <a:lstStyle/>
            <a:p>
              <a:pPr algn="ctr"/>
              <a:endParaRPr lang="zh-CN" altLang="en-US">
                <a:solidFill>
                  <a:schemeClr val="tx1">
                    <a:lumMod val="50000"/>
                    <a:lumOff val="50000"/>
                  </a:schemeClr>
                </a:solidFill>
                <a:latin typeface="微软雅黑" panose="020B0503020204020204" pitchFamily="34" charset="-122"/>
                <a:ea typeface="微软雅黑" panose="020B0503020204020204" pitchFamily="34" charset="-122"/>
              </a:endParaRPr>
            </a:p>
          </p:txBody>
        </p:sp>
      </p:grpSp>
      <p:sp>
        <p:nvSpPr>
          <p:cNvPr id="9" name="文本框 8"/>
          <p:cNvSpPr txBox="1"/>
          <p:nvPr/>
        </p:nvSpPr>
        <p:spPr>
          <a:xfrm>
            <a:off x="627244" y="85725"/>
            <a:ext cx="11395757" cy="521970"/>
          </a:xfrm>
          <a:prstGeom prst="rect">
            <a:avLst/>
          </a:prstGeom>
          <a:noFill/>
          <a:ln>
            <a:noFill/>
          </a:ln>
        </p:spPr>
        <p:txBody>
          <a:bodyPr wrap="square" rtlCol="0">
            <a:spAutoFit/>
          </a:bodyPr>
          <a:lstStyle/>
          <a:p>
            <a:pPr algn="ctr"/>
            <a:r>
              <a:rPr lang="zh-CN" altLang="en-US" sz="2800" b="1" spc="160" dirty="0">
                <a:solidFill>
                  <a:srgbClr val="FFFF00"/>
                </a:solidFill>
                <a:latin typeface="微软雅黑" panose="020B0503020204020204" pitchFamily="34" charset="-122"/>
                <a:ea typeface="微软雅黑" panose="020B0503020204020204" pitchFamily="34" charset="-122"/>
                <a:sym typeface="+mn-ea"/>
              </a:rPr>
              <a:t>习近平总书记出席中共中央政治局民主生活会并作重要讲话</a:t>
            </a:r>
            <a:endParaRPr lang="zh-CN" altLang="en-US" sz="2800" b="1" dirty="0">
              <a:solidFill>
                <a:schemeClr val="bg1"/>
              </a:solidFill>
              <a:effectLst>
                <a:outerShdw blurRad="38100" dist="38100" dir="2700000" algn="tl">
                  <a:srgbClr val="000000">
                    <a:alpha val="43137"/>
                  </a:srgbClr>
                </a:outerShdw>
              </a:effectLst>
              <a:latin typeface="微软雅黑" panose="020B0503020204020204" pitchFamily="82" charset="2"/>
              <a:ea typeface="微软雅黑" panose="020B0503020204020204" pitchFamily="82" charset="2"/>
            </a:endParaRPr>
          </a:p>
        </p:txBody>
      </p:sp>
      <p:grpSp>
        <p:nvGrpSpPr>
          <p:cNvPr id="12" name="组合 11"/>
          <p:cNvGrpSpPr/>
          <p:nvPr/>
        </p:nvGrpSpPr>
        <p:grpSpPr>
          <a:xfrm>
            <a:off x="3148250" y="2161677"/>
            <a:ext cx="8205018" cy="3785704"/>
            <a:chOff x="3525620" y="1878756"/>
            <a:chExt cx="8204576" cy="3785318"/>
          </a:xfrm>
        </p:grpSpPr>
        <p:sp>
          <p:nvSpPr>
            <p:cNvPr id="16" name="矩形 15"/>
            <p:cNvSpPr/>
            <p:nvPr/>
          </p:nvSpPr>
          <p:spPr>
            <a:xfrm>
              <a:off x="4806159" y="1981391"/>
              <a:ext cx="6735079" cy="3539069"/>
            </a:xfrm>
            <a:prstGeom prst="rect">
              <a:avLst/>
            </a:prstGeom>
          </p:spPr>
          <p:txBody>
            <a:bodyPr wrap="square">
              <a:spAutoFit/>
            </a:bodyPr>
            <a:lstStyle/>
            <a:p>
              <a:r>
                <a:rPr lang="zh-CN" altLang="en-US" sz="1600" dirty="0">
                  <a:solidFill>
                    <a:srgbClr val="663300"/>
                  </a:solidFill>
                  <a:latin typeface="微软雅黑" panose="020B0503020204020204" pitchFamily="34" charset="-122"/>
                  <a:ea typeface="微软雅黑" panose="020B0503020204020204" pitchFamily="34" charset="-122"/>
                </a:rPr>
                <a:t>以习近平同志为核心的党中央在领导全党全国各族人民战胜史所罕见的风险挑战、奋力推进新时代中国特色社会主义事业中发挥了决定性作用。</a:t>
              </a:r>
              <a:r>
                <a:rPr lang="en-US" altLang="zh-CN" sz="1600" dirty="0">
                  <a:solidFill>
                    <a:srgbClr val="663300"/>
                  </a:solidFill>
                  <a:latin typeface="微软雅黑" panose="020B0503020204020204" pitchFamily="34" charset="-122"/>
                  <a:ea typeface="微软雅黑" panose="020B0503020204020204" pitchFamily="34" charset="-122"/>
                </a:rPr>
                <a:t>2020</a:t>
              </a:r>
              <a:r>
                <a:rPr lang="zh-CN" altLang="en-US" sz="1600" dirty="0">
                  <a:solidFill>
                    <a:srgbClr val="663300"/>
                  </a:solidFill>
                  <a:latin typeface="微软雅黑" panose="020B0503020204020204" pitchFamily="34" charset="-122"/>
                  <a:ea typeface="微软雅黑" panose="020B0503020204020204" pitchFamily="34" charset="-122"/>
                </a:rPr>
                <a:t>年是新中国历史上、中华民族历史上，也是人类历史上极不寻常的一年。新冠肺炎疫情突如其来，洪涝灾害多地发生，经济发展备受冲击，外部环境风高浪急，来自政治、经济、文化、军事、社会、国际、自然等领域的挑战纷至沓来。在泰山压顶的危难时刻，党中央高瞻远瞩、审时度势，带领全党全军全国各族人民迎难而上、攻坚克难，在这极不寻常的年份创造了极不寻常的辉煌</a:t>
              </a:r>
              <a:r>
                <a:rPr lang="zh-CN" altLang="en-US" sz="1600" dirty="0" smtClean="0">
                  <a:solidFill>
                    <a:srgbClr val="663300"/>
                  </a:solidFill>
                  <a:latin typeface="微软雅黑" panose="020B0503020204020204" pitchFamily="34" charset="-122"/>
                  <a:ea typeface="微软雅黑" panose="020B0503020204020204" pitchFamily="34" charset="-122"/>
                </a:rPr>
                <a:t>。实践</a:t>
              </a:r>
              <a:r>
                <a:rPr lang="zh-CN" altLang="en-US" sz="1600" dirty="0">
                  <a:solidFill>
                    <a:srgbClr val="663300"/>
                  </a:solidFill>
                  <a:latin typeface="微软雅黑" panose="020B0503020204020204" pitchFamily="34" charset="-122"/>
                  <a:ea typeface="微软雅黑" panose="020B0503020204020204" pitchFamily="34" charset="-122"/>
                </a:rPr>
                <a:t>再次证明，重大历史关头，重大考验面前，领导力是最关键的条件，党中央的判断力、决策力、行动力具有决定性作用。坚定维护习近平总书记党中央的核心、全党的核心地位，坚定维护党中央权威和集中统一领导，是决胜全面建成小康社会、夺取全面建设社会主义现代化国家新胜利的根本保证。中央政治局的同志要在增强“四个意识”、坚定“四个自信”、做到“两个维护”上当好表率，确保党中央始终成为党和人民信赖的坚强领导集体。</a:t>
              </a:r>
            </a:p>
          </p:txBody>
        </p:sp>
        <p:sp>
          <p:nvSpPr>
            <p:cNvPr id="17" name="矩形 16"/>
            <p:cNvSpPr/>
            <p:nvPr/>
          </p:nvSpPr>
          <p:spPr bwMode="auto">
            <a:xfrm>
              <a:off x="3525620" y="1878756"/>
              <a:ext cx="8204576" cy="3785318"/>
            </a:xfrm>
            <a:prstGeom prst="rect">
              <a:avLst/>
            </a:prstGeom>
            <a:noFill/>
            <a:ln w="9525"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grpSp>
      <p:pic>
        <p:nvPicPr>
          <p:cNvPr id="2" name="图片 1"/>
          <p:cNvPicPr>
            <a:picLocks noChangeAspect="1"/>
          </p:cNvPicPr>
          <p:nvPr/>
        </p:nvPicPr>
        <p:blipFill>
          <a:blip r:embed="rId2"/>
          <a:stretch>
            <a:fillRect/>
          </a:stretch>
        </p:blipFill>
        <p:spPr>
          <a:xfrm>
            <a:off x="780009" y="2407342"/>
            <a:ext cx="3550970" cy="2858531"/>
          </a:xfrm>
          <a:prstGeom prst="rect">
            <a:avLst/>
          </a:prstGeom>
        </p:spPr>
      </p:pic>
    </p:spTree>
  </p:cSld>
  <p:clrMapOvr>
    <a:masterClrMapping/>
  </p:clrMapOvr>
  <p:transition spd="med">
    <p:pull/>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780009" y="1143908"/>
            <a:ext cx="2223430" cy="590390"/>
            <a:chOff x="4527446" y="951570"/>
            <a:chExt cx="1416361" cy="376088"/>
          </a:xfrm>
        </p:grpSpPr>
        <p:sp>
          <p:nvSpPr>
            <p:cNvPr id="6" name="矩形 3"/>
            <p:cNvSpPr>
              <a:spLocks noChangeArrowheads="1"/>
            </p:cNvSpPr>
            <p:nvPr/>
          </p:nvSpPr>
          <p:spPr bwMode="auto">
            <a:xfrm>
              <a:off x="4527446" y="951570"/>
              <a:ext cx="981086" cy="3075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51416" tIns="25708" rIns="51416" bIns="25708">
              <a:spAutoFit/>
            </a:bodyPr>
            <a:lstStyle/>
            <a:p>
              <a:r>
                <a:rPr lang="zh-CN" altLang="en-US" sz="2800" b="1" dirty="0">
                  <a:solidFill>
                    <a:srgbClr val="C00000"/>
                  </a:solidFill>
                  <a:latin typeface="微软雅黑" panose="020B0503020204020204" pitchFamily="34" charset="-122"/>
                  <a:ea typeface="微软雅黑" panose="020B0503020204020204" pitchFamily="34" charset="-122"/>
                  <a:cs typeface="Arial" panose="020B0604020202020204" pitchFamily="34" charset="0"/>
                </a:rPr>
                <a:t>会议强调</a:t>
              </a:r>
            </a:p>
          </p:txBody>
        </p:sp>
        <p:sp>
          <p:nvSpPr>
            <p:cNvPr id="7" name="矩形 6"/>
            <p:cNvSpPr/>
            <p:nvPr/>
          </p:nvSpPr>
          <p:spPr>
            <a:xfrm>
              <a:off x="4571776" y="1297283"/>
              <a:ext cx="449733" cy="3037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51418" tIns="25708" rIns="51418" bIns="25708" rtlCol="0" anchor="ctr"/>
            <a:lstStyle/>
            <a:p>
              <a:pPr algn="ctr"/>
              <a:endParaRPr lang="zh-CN" altLang="en-US">
                <a:solidFill>
                  <a:schemeClr val="tx1">
                    <a:lumMod val="50000"/>
                    <a:lumOff val="50000"/>
                  </a:schemeClr>
                </a:solidFill>
                <a:latin typeface="微软雅黑" panose="020B0503020204020204" pitchFamily="34" charset="-122"/>
                <a:ea typeface="微软雅黑" panose="020B0503020204020204" pitchFamily="34" charset="-122"/>
              </a:endParaRPr>
            </a:p>
          </p:txBody>
        </p:sp>
        <p:sp>
          <p:nvSpPr>
            <p:cNvPr id="8" name="矩形 7"/>
            <p:cNvSpPr/>
            <p:nvPr/>
          </p:nvSpPr>
          <p:spPr>
            <a:xfrm>
              <a:off x="5032794" y="1297283"/>
              <a:ext cx="911013" cy="30375"/>
            </a:xfrm>
            <a:prstGeom prst="rect">
              <a:avLst/>
            </a:prstGeom>
            <a:solidFill>
              <a:srgbClr val="202A36"/>
            </a:solidFill>
            <a:ln>
              <a:noFill/>
            </a:ln>
          </p:spPr>
          <p:style>
            <a:lnRef idx="2">
              <a:schemeClr val="accent1">
                <a:shade val="50000"/>
              </a:schemeClr>
            </a:lnRef>
            <a:fillRef idx="1">
              <a:schemeClr val="accent1"/>
            </a:fillRef>
            <a:effectRef idx="0">
              <a:schemeClr val="accent1"/>
            </a:effectRef>
            <a:fontRef idx="minor">
              <a:schemeClr val="lt1"/>
            </a:fontRef>
          </p:style>
          <p:txBody>
            <a:bodyPr lIns="51418" tIns="25708" rIns="51418" bIns="25708" rtlCol="0" anchor="ctr"/>
            <a:lstStyle/>
            <a:p>
              <a:pPr algn="ctr"/>
              <a:endParaRPr lang="zh-CN" altLang="en-US">
                <a:solidFill>
                  <a:schemeClr val="tx1">
                    <a:lumMod val="50000"/>
                    <a:lumOff val="50000"/>
                  </a:schemeClr>
                </a:solidFill>
                <a:latin typeface="微软雅黑" panose="020B0503020204020204" pitchFamily="34" charset="-122"/>
                <a:ea typeface="微软雅黑" panose="020B0503020204020204" pitchFamily="34" charset="-122"/>
              </a:endParaRPr>
            </a:p>
          </p:txBody>
        </p:sp>
      </p:grpSp>
      <p:sp>
        <p:nvSpPr>
          <p:cNvPr id="9" name="文本框 8"/>
          <p:cNvSpPr txBox="1"/>
          <p:nvPr/>
        </p:nvSpPr>
        <p:spPr>
          <a:xfrm>
            <a:off x="627244" y="85725"/>
            <a:ext cx="11395757" cy="521970"/>
          </a:xfrm>
          <a:prstGeom prst="rect">
            <a:avLst/>
          </a:prstGeom>
          <a:noFill/>
          <a:ln>
            <a:noFill/>
          </a:ln>
        </p:spPr>
        <p:txBody>
          <a:bodyPr wrap="square" rtlCol="0">
            <a:spAutoFit/>
          </a:bodyPr>
          <a:lstStyle/>
          <a:p>
            <a:pPr algn="ctr"/>
            <a:r>
              <a:rPr lang="zh-CN" altLang="en-US" sz="2800" b="1" spc="160" dirty="0">
                <a:solidFill>
                  <a:srgbClr val="FFFF00"/>
                </a:solidFill>
                <a:latin typeface="微软雅黑" panose="020B0503020204020204" pitchFamily="34" charset="-122"/>
                <a:ea typeface="微软雅黑" panose="020B0503020204020204" pitchFamily="34" charset="-122"/>
                <a:sym typeface="+mn-ea"/>
              </a:rPr>
              <a:t>习近平总书记出席中共中央政治局民主生活会并作重要讲话</a:t>
            </a:r>
            <a:endParaRPr lang="zh-CN" altLang="en-US" sz="2800" b="1" dirty="0">
              <a:solidFill>
                <a:schemeClr val="bg1"/>
              </a:solidFill>
              <a:effectLst>
                <a:outerShdw blurRad="38100" dist="38100" dir="2700000" algn="tl">
                  <a:srgbClr val="000000">
                    <a:alpha val="43137"/>
                  </a:srgbClr>
                </a:outerShdw>
              </a:effectLst>
              <a:latin typeface="微软雅黑" panose="020B0503020204020204" pitchFamily="82" charset="2"/>
              <a:ea typeface="微软雅黑" panose="020B0503020204020204" pitchFamily="82" charset="2"/>
            </a:endParaRPr>
          </a:p>
        </p:txBody>
      </p:sp>
      <p:grpSp>
        <p:nvGrpSpPr>
          <p:cNvPr id="12" name="组合 11"/>
          <p:cNvGrpSpPr/>
          <p:nvPr/>
        </p:nvGrpSpPr>
        <p:grpSpPr>
          <a:xfrm>
            <a:off x="3148250" y="2161677"/>
            <a:ext cx="8205018" cy="3785705"/>
            <a:chOff x="3525620" y="1878756"/>
            <a:chExt cx="8204576" cy="3785319"/>
          </a:xfrm>
        </p:grpSpPr>
        <p:sp>
          <p:nvSpPr>
            <p:cNvPr id="16" name="矩形 15"/>
            <p:cNvSpPr/>
            <p:nvPr/>
          </p:nvSpPr>
          <p:spPr>
            <a:xfrm>
              <a:off x="4806159" y="1981391"/>
              <a:ext cx="6735079" cy="3682684"/>
            </a:xfrm>
            <a:prstGeom prst="rect">
              <a:avLst/>
            </a:prstGeom>
          </p:spPr>
          <p:txBody>
            <a:bodyPr wrap="square">
              <a:spAutoFit/>
            </a:bodyPr>
            <a:lstStyle/>
            <a:p>
              <a:pPr>
                <a:lnSpc>
                  <a:spcPts val="2800"/>
                </a:lnSpc>
              </a:pPr>
              <a:r>
                <a:rPr lang="zh-CN" altLang="en-US" dirty="0">
                  <a:solidFill>
                    <a:srgbClr val="663300"/>
                  </a:solidFill>
                  <a:latin typeface="微软雅黑" panose="020B0503020204020204" pitchFamily="34" charset="-122"/>
                  <a:ea typeface="微软雅黑" panose="020B0503020204020204" pitchFamily="34" charset="-122"/>
                </a:rPr>
                <a:t>习近平新时代中国特色社会主义思想具有实践性、时代性、创造性的鲜明品格，是从新时代中国特色社会主义全部实践中产生的理论结晶，是推动新时代党和国家事业不断向前发展的科学指南。全党要坚持用这一科学理论武装头脑、指导实践、推动工作，不断开创事业发展新局面。中央政治局的同志必须在学懂弄通做实上为全党作出表率，不断学习，不断实践，不断领悟，不断提高理论素养、政治素养，使党的创新理论成为认识世界、改造世界的强大精神武器。要增强政治意识、保持政治定力、把握政治方向、承担政治责任、提高政治能力，敢于斗争，善于斗争，攻坚克难，开拓创新，更好为党和人民工作。</a:t>
              </a:r>
            </a:p>
          </p:txBody>
        </p:sp>
        <p:sp>
          <p:nvSpPr>
            <p:cNvPr id="17" name="矩形 16"/>
            <p:cNvSpPr/>
            <p:nvPr/>
          </p:nvSpPr>
          <p:spPr bwMode="auto">
            <a:xfrm>
              <a:off x="3525620" y="1878756"/>
              <a:ext cx="8204576" cy="3785318"/>
            </a:xfrm>
            <a:prstGeom prst="rect">
              <a:avLst/>
            </a:prstGeom>
            <a:noFill/>
            <a:ln w="9525"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grpSp>
      <p:pic>
        <p:nvPicPr>
          <p:cNvPr id="2" name="图片 1"/>
          <p:cNvPicPr>
            <a:picLocks noChangeAspect="1"/>
          </p:cNvPicPr>
          <p:nvPr/>
        </p:nvPicPr>
        <p:blipFill>
          <a:blip r:embed="rId2"/>
          <a:stretch>
            <a:fillRect/>
          </a:stretch>
        </p:blipFill>
        <p:spPr>
          <a:xfrm>
            <a:off x="780009" y="2407342"/>
            <a:ext cx="3550970" cy="2858531"/>
          </a:xfrm>
          <a:prstGeom prst="rect">
            <a:avLst/>
          </a:prstGeom>
        </p:spPr>
      </p:pic>
    </p:spTree>
  </p:cSld>
  <p:clrMapOvr>
    <a:masterClrMapping/>
  </p:clrMapOvr>
  <p:transition spd="med">
    <p:pull/>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780009" y="1143908"/>
            <a:ext cx="2223430" cy="590390"/>
            <a:chOff x="4527446" y="951570"/>
            <a:chExt cx="1416361" cy="376088"/>
          </a:xfrm>
        </p:grpSpPr>
        <p:sp>
          <p:nvSpPr>
            <p:cNvPr id="6" name="矩形 3"/>
            <p:cNvSpPr>
              <a:spLocks noChangeArrowheads="1"/>
            </p:cNvSpPr>
            <p:nvPr/>
          </p:nvSpPr>
          <p:spPr bwMode="auto">
            <a:xfrm>
              <a:off x="4527446" y="951570"/>
              <a:ext cx="981086" cy="3075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51416" tIns="25708" rIns="51416" bIns="25708">
              <a:spAutoFit/>
            </a:bodyPr>
            <a:lstStyle/>
            <a:p>
              <a:r>
                <a:rPr lang="zh-CN" altLang="en-US" sz="2800" b="1" dirty="0" smtClean="0">
                  <a:solidFill>
                    <a:srgbClr val="C00000"/>
                  </a:solidFill>
                  <a:latin typeface="微软雅黑" panose="020B0503020204020204" pitchFamily="34" charset="-122"/>
                  <a:ea typeface="微软雅黑" panose="020B0503020204020204" pitchFamily="34" charset="-122"/>
                  <a:cs typeface="Arial" panose="020B0604020202020204" pitchFamily="34" charset="0"/>
                </a:rPr>
                <a:t>会议指出</a:t>
              </a:r>
              <a:endParaRPr lang="zh-CN" altLang="en-US" sz="2800" b="1" dirty="0">
                <a:solidFill>
                  <a:srgbClr val="C00000"/>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7" name="矩形 6"/>
            <p:cNvSpPr/>
            <p:nvPr/>
          </p:nvSpPr>
          <p:spPr>
            <a:xfrm>
              <a:off x="4571776" y="1297283"/>
              <a:ext cx="449733" cy="3037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51418" tIns="25708" rIns="51418" bIns="25708" rtlCol="0" anchor="ctr"/>
            <a:lstStyle/>
            <a:p>
              <a:pPr algn="ctr"/>
              <a:endParaRPr lang="zh-CN" altLang="en-US">
                <a:solidFill>
                  <a:schemeClr val="tx1">
                    <a:lumMod val="50000"/>
                    <a:lumOff val="50000"/>
                  </a:schemeClr>
                </a:solidFill>
                <a:latin typeface="微软雅黑" panose="020B0503020204020204" pitchFamily="34" charset="-122"/>
                <a:ea typeface="微软雅黑" panose="020B0503020204020204" pitchFamily="34" charset="-122"/>
              </a:endParaRPr>
            </a:p>
          </p:txBody>
        </p:sp>
        <p:sp>
          <p:nvSpPr>
            <p:cNvPr id="8" name="矩形 7"/>
            <p:cNvSpPr/>
            <p:nvPr/>
          </p:nvSpPr>
          <p:spPr>
            <a:xfrm>
              <a:off x="5032794" y="1297283"/>
              <a:ext cx="911013" cy="30375"/>
            </a:xfrm>
            <a:prstGeom prst="rect">
              <a:avLst/>
            </a:prstGeom>
            <a:solidFill>
              <a:srgbClr val="202A36"/>
            </a:solidFill>
            <a:ln>
              <a:noFill/>
            </a:ln>
          </p:spPr>
          <p:style>
            <a:lnRef idx="2">
              <a:schemeClr val="accent1">
                <a:shade val="50000"/>
              </a:schemeClr>
            </a:lnRef>
            <a:fillRef idx="1">
              <a:schemeClr val="accent1"/>
            </a:fillRef>
            <a:effectRef idx="0">
              <a:schemeClr val="accent1"/>
            </a:effectRef>
            <a:fontRef idx="minor">
              <a:schemeClr val="lt1"/>
            </a:fontRef>
          </p:style>
          <p:txBody>
            <a:bodyPr lIns="51418" tIns="25708" rIns="51418" bIns="25708" rtlCol="0" anchor="ctr"/>
            <a:lstStyle/>
            <a:p>
              <a:pPr algn="ctr"/>
              <a:endParaRPr lang="zh-CN" altLang="en-US">
                <a:solidFill>
                  <a:schemeClr val="tx1">
                    <a:lumMod val="50000"/>
                    <a:lumOff val="50000"/>
                  </a:schemeClr>
                </a:solidFill>
                <a:latin typeface="微软雅黑" panose="020B0503020204020204" pitchFamily="34" charset="-122"/>
                <a:ea typeface="微软雅黑" panose="020B0503020204020204" pitchFamily="34" charset="-122"/>
              </a:endParaRPr>
            </a:p>
          </p:txBody>
        </p:sp>
      </p:grpSp>
      <p:sp>
        <p:nvSpPr>
          <p:cNvPr id="9" name="文本框 8"/>
          <p:cNvSpPr txBox="1"/>
          <p:nvPr/>
        </p:nvSpPr>
        <p:spPr>
          <a:xfrm>
            <a:off x="627244" y="85725"/>
            <a:ext cx="11395757" cy="521970"/>
          </a:xfrm>
          <a:prstGeom prst="rect">
            <a:avLst/>
          </a:prstGeom>
          <a:noFill/>
          <a:ln>
            <a:noFill/>
          </a:ln>
        </p:spPr>
        <p:txBody>
          <a:bodyPr wrap="square" rtlCol="0">
            <a:spAutoFit/>
          </a:bodyPr>
          <a:lstStyle/>
          <a:p>
            <a:pPr algn="ctr"/>
            <a:r>
              <a:rPr lang="zh-CN" altLang="en-US" sz="2800" b="1" spc="160" dirty="0">
                <a:solidFill>
                  <a:srgbClr val="FFFF00"/>
                </a:solidFill>
                <a:latin typeface="微软雅黑" panose="020B0503020204020204" pitchFamily="34" charset="-122"/>
                <a:ea typeface="微软雅黑" panose="020B0503020204020204" pitchFamily="34" charset="-122"/>
                <a:sym typeface="+mn-ea"/>
              </a:rPr>
              <a:t>习近平总书记出席中共中央政治局民主生活会并作重要讲话</a:t>
            </a:r>
            <a:endParaRPr lang="zh-CN" altLang="en-US" sz="2800" b="1" dirty="0">
              <a:solidFill>
                <a:schemeClr val="bg1"/>
              </a:solidFill>
              <a:effectLst>
                <a:outerShdw blurRad="38100" dist="38100" dir="2700000" algn="tl">
                  <a:srgbClr val="000000">
                    <a:alpha val="43137"/>
                  </a:srgbClr>
                </a:outerShdw>
              </a:effectLst>
              <a:latin typeface="微软雅黑" panose="020B0503020204020204" pitchFamily="82" charset="2"/>
              <a:ea typeface="微软雅黑" panose="020B0503020204020204" pitchFamily="82" charset="2"/>
            </a:endParaRPr>
          </a:p>
        </p:txBody>
      </p:sp>
      <p:grpSp>
        <p:nvGrpSpPr>
          <p:cNvPr id="12" name="组合 11"/>
          <p:cNvGrpSpPr/>
          <p:nvPr/>
        </p:nvGrpSpPr>
        <p:grpSpPr>
          <a:xfrm>
            <a:off x="3148250" y="2161677"/>
            <a:ext cx="8205018" cy="3785704"/>
            <a:chOff x="3525620" y="1878756"/>
            <a:chExt cx="8204576" cy="3785318"/>
          </a:xfrm>
        </p:grpSpPr>
        <p:sp>
          <p:nvSpPr>
            <p:cNvPr id="16" name="矩形 15"/>
            <p:cNvSpPr/>
            <p:nvPr/>
          </p:nvSpPr>
          <p:spPr>
            <a:xfrm>
              <a:off x="4806159" y="1981391"/>
              <a:ext cx="6735079" cy="3641780"/>
            </a:xfrm>
            <a:prstGeom prst="rect">
              <a:avLst/>
            </a:prstGeom>
          </p:spPr>
          <p:txBody>
            <a:bodyPr wrap="square">
              <a:spAutoFit/>
            </a:bodyPr>
            <a:lstStyle/>
            <a:p>
              <a:pPr>
                <a:lnSpc>
                  <a:spcPts val="2800"/>
                </a:lnSpc>
              </a:pPr>
              <a:r>
                <a:rPr lang="en-US" altLang="zh-CN" sz="1600" dirty="0">
                  <a:solidFill>
                    <a:srgbClr val="663300"/>
                  </a:solidFill>
                  <a:latin typeface="微软雅黑" panose="020B0503020204020204" pitchFamily="34" charset="-122"/>
                  <a:ea typeface="微软雅黑" panose="020B0503020204020204" pitchFamily="34" charset="-122"/>
                </a:rPr>
                <a:t>2012</a:t>
              </a:r>
              <a:r>
                <a:rPr lang="zh-CN" altLang="en-US" sz="1600" dirty="0">
                  <a:solidFill>
                    <a:srgbClr val="663300"/>
                  </a:solidFill>
                  <a:latin typeface="微软雅黑" panose="020B0503020204020204" pitchFamily="34" charset="-122"/>
                  <a:ea typeface="微软雅黑" panose="020B0503020204020204" pitchFamily="34" charset="-122"/>
                </a:rPr>
                <a:t>年</a:t>
              </a:r>
              <a:r>
                <a:rPr lang="en-US" altLang="zh-CN" sz="1600" dirty="0">
                  <a:solidFill>
                    <a:srgbClr val="663300"/>
                  </a:solidFill>
                  <a:latin typeface="微软雅黑" panose="020B0503020204020204" pitchFamily="34" charset="-122"/>
                  <a:ea typeface="微软雅黑" panose="020B0503020204020204" pitchFamily="34" charset="-122"/>
                </a:rPr>
                <a:t>12</a:t>
              </a:r>
              <a:r>
                <a:rPr lang="zh-CN" altLang="en-US" sz="1600" dirty="0">
                  <a:solidFill>
                    <a:srgbClr val="663300"/>
                  </a:solidFill>
                  <a:latin typeface="微软雅黑" panose="020B0503020204020204" pitchFamily="34" charset="-122"/>
                  <a:ea typeface="微软雅黑" panose="020B0503020204020204" pitchFamily="34" charset="-122"/>
                </a:rPr>
                <a:t>月中央政治局会议审议通过</a:t>
              </a:r>
              <a:r>
                <a:rPr lang="en-US" altLang="zh-CN" sz="1600" dirty="0">
                  <a:solidFill>
                    <a:srgbClr val="663300"/>
                  </a:solidFill>
                  <a:latin typeface="微软雅黑" panose="020B0503020204020204" pitchFamily="34" charset="-122"/>
                  <a:ea typeface="微软雅黑" panose="020B0503020204020204" pitchFamily="34" charset="-122"/>
                </a:rPr>
                <a:t>《</a:t>
              </a:r>
              <a:r>
                <a:rPr lang="zh-CN" altLang="en-US" sz="1600" dirty="0">
                  <a:solidFill>
                    <a:srgbClr val="663300"/>
                  </a:solidFill>
                  <a:latin typeface="微软雅黑" panose="020B0503020204020204" pitchFamily="34" charset="-122"/>
                  <a:ea typeface="微软雅黑" panose="020B0503020204020204" pitchFamily="34" charset="-122"/>
                </a:rPr>
                <a:t>十八届中央政治局关于改进工作作风、密切联系群众的八项规定</a:t>
              </a:r>
              <a:r>
                <a:rPr lang="en-US" altLang="zh-CN" sz="1600" dirty="0">
                  <a:solidFill>
                    <a:srgbClr val="663300"/>
                  </a:solidFill>
                  <a:latin typeface="微软雅黑" panose="020B0503020204020204" pitchFamily="34" charset="-122"/>
                  <a:ea typeface="微软雅黑" panose="020B0503020204020204" pitchFamily="34" charset="-122"/>
                </a:rPr>
                <a:t>》</a:t>
              </a:r>
              <a:r>
                <a:rPr lang="zh-CN" altLang="en-US" sz="1600" dirty="0">
                  <a:solidFill>
                    <a:srgbClr val="663300"/>
                  </a:solidFill>
                  <a:latin typeface="微软雅黑" panose="020B0503020204020204" pitchFamily="34" charset="-122"/>
                  <a:ea typeface="微软雅黑" panose="020B0503020204020204" pitchFamily="34" charset="-122"/>
                </a:rPr>
                <a:t>以来，经过坚持不懈努力，我们刹住了一些过去被认为不可能刹住的歪风邪气，解决了一些长期想解决而没能解决的顽瘴痼疾，党风政风焕然一新。党中央把解决形式主义、官僚主义突出问题，为基层减负作为作风建设的重点，着力减轻基层负担，精准施策、靶向治疗，打出了组合拳，收到了良好效果。同时，也要看到，“四风”问题病根未除、土壤还在，要以马不离鞍、缰不松手的定力，以反复抓、抓反复的韧劲，以钉钉子精神贯彻中央八项规定及其实施细则、整治“四风”、落实为基层减负的各项规定，建立健全长效机制。中央政治局的同志尤其要继续努力，为全党带好头、作示范。</a:t>
              </a:r>
            </a:p>
          </p:txBody>
        </p:sp>
        <p:sp>
          <p:nvSpPr>
            <p:cNvPr id="17" name="矩形 16"/>
            <p:cNvSpPr/>
            <p:nvPr/>
          </p:nvSpPr>
          <p:spPr bwMode="auto">
            <a:xfrm>
              <a:off x="3525620" y="1878756"/>
              <a:ext cx="8204576" cy="3785318"/>
            </a:xfrm>
            <a:prstGeom prst="rect">
              <a:avLst/>
            </a:prstGeom>
            <a:noFill/>
            <a:ln w="9525"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grpSp>
      <p:pic>
        <p:nvPicPr>
          <p:cNvPr id="2" name="图片 1"/>
          <p:cNvPicPr>
            <a:picLocks noChangeAspect="1"/>
          </p:cNvPicPr>
          <p:nvPr/>
        </p:nvPicPr>
        <p:blipFill>
          <a:blip r:embed="rId2"/>
          <a:stretch>
            <a:fillRect/>
          </a:stretch>
        </p:blipFill>
        <p:spPr>
          <a:xfrm>
            <a:off x="780009" y="2407342"/>
            <a:ext cx="3550970" cy="2858531"/>
          </a:xfrm>
          <a:prstGeom prst="rect">
            <a:avLst/>
          </a:prstGeom>
        </p:spPr>
      </p:pic>
    </p:spTree>
  </p:cSld>
  <p:clrMapOvr>
    <a:masterClrMapping/>
  </p:clrMapOvr>
  <p:transition spd="med">
    <p:pull/>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780009" y="1143908"/>
            <a:ext cx="2223430" cy="590390"/>
            <a:chOff x="4527446" y="951570"/>
            <a:chExt cx="1416361" cy="376088"/>
          </a:xfrm>
        </p:grpSpPr>
        <p:sp>
          <p:nvSpPr>
            <p:cNvPr id="6" name="矩形 3"/>
            <p:cNvSpPr>
              <a:spLocks noChangeArrowheads="1"/>
            </p:cNvSpPr>
            <p:nvPr/>
          </p:nvSpPr>
          <p:spPr bwMode="auto">
            <a:xfrm>
              <a:off x="4527446" y="951570"/>
              <a:ext cx="981086" cy="3075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51416" tIns="25708" rIns="51416" bIns="25708">
              <a:spAutoFit/>
            </a:bodyPr>
            <a:lstStyle/>
            <a:p>
              <a:r>
                <a:rPr lang="zh-CN" altLang="en-US" sz="2800" b="1" dirty="0" smtClean="0">
                  <a:solidFill>
                    <a:srgbClr val="C00000"/>
                  </a:solidFill>
                  <a:latin typeface="微软雅黑" panose="020B0503020204020204" pitchFamily="34" charset="-122"/>
                  <a:ea typeface="微软雅黑" panose="020B0503020204020204" pitchFamily="34" charset="-122"/>
                  <a:cs typeface="Arial" panose="020B0604020202020204" pitchFamily="34" charset="0"/>
                </a:rPr>
                <a:t>会议认为</a:t>
              </a:r>
              <a:endParaRPr lang="zh-CN" altLang="en-US" sz="2800" b="1" dirty="0">
                <a:solidFill>
                  <a:srgbClr val="C00000"/>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7" name="矩形 6"/>
            <p:cNvSpPr/>
            <p:nvPr/>
          </p:nvSpPr>
          <p:spPr>
            <a:xfrm>
              <a:off x="4571776" y="1297283"/>
              <a:ext cx="449733" cy="3037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51418" tIns="25708" rIns="51418" bIns="25708" rtlCol="0" anchor="ctr"/>
            <a:lstStyle/>
            <a:p>
              <a:pPr algn="ctr"/>
              <a:endParaRPr lang="zh-CN" altLang="en-US">
                <a:solidFill>
                  <a:schemeClr val="tx1">
                    <a:lumMod val="50000"/>
                    <a:lumOff val="50000"/>
                  </a:schemeClr>
                </a:solidFill>
                <a:latin typeface="微软雅黑" panose="020B0503020204020204" pitchFamily="34" charset="-122"/>
                <a:ea typeface="微软雅黑" panose="020B0503020204020204" pitchFamily="34" charset="-122"/>
              </a:endParaRPr>
            </a:p>
          </p:txBody>
        </p:sp>
        <p:sp>
          <p:nvSpPr>
            <p:cNvPr id="8" name="矩形 7"/>
            <p:cNvSpPr/>
            <p:nvPr/>
          </p:nvSpPr>
          <p:spPr>
            <a:xfrm>
              <a:off x="5032794" y="1297283"/>
              <a:ext cx="911013" cy="30375"/>
            </a:xfrm>
            <a:prstGeom prst="rect">
              <a:avLst/>
            </a:prstGeom>
            <a:solidFill>
              <a:srgbClr val="202A36"/>
            </a:solidFill>
            <a:ln>
              <a:noFill/>
            </a:ln>
          </p:spPr>
          <p:style>
            <a:lnRef idx="2">
              <a:schemeClr val="accent1">
                <a:shade val="50000"/>
              </a:schemeClr>
            </a:lnRef>
            <a:fillRef idx="1">
              <a:schemeClr val="accent1"/>
            </a:fillRef>
            <a:effectRef idx="0">
              <a:schemeClr val="accent1"/>
            </a:effectRef>
            <a:fontRef idx="minor">
              <a:schemeClr val="lt1"/>
            </a:fontRef>
          </p:style>
          <p:txBody>
            <a:bodyPr lIns="51418" tIns="25708" rIns="51418" bIns="25708" rtlCol="0" anchor="ctr"/>
            <a:lstStyle/>
            <a:p>
              <a:pPr algn="ctr"/>
              <a:endParaRPr lang="zh-CN" altLang="en-US">
                <a:solidFill>
                  <a:schemeClr val="tx1">
                    <a:lumMod val="50000"/>
                    <a:lumOff val="50000"/>
                  </a:schemeClr>
                </a:solidFill>
                <a:latin typeface="微软雅黑" panose="020B0503020204020204" pitchFamily="34" charset="-122"/>
                <a:ea typeface="微软雅黑" panose="020B0503020204020204" pitchFamily="34" charset="-122"/>
              </a:endParaRPr>
            </a:p>
          </p:txBody>
        </p:sp>
      </p:grpSp>
      <p:sp>
        <p:nvSpPr>
          <p:cNvPr id="9" name="文本框 8"/>
          <p:cNvSpPr txBox="1"/>
          <p:nvPr/>
        </p:nvSpPr>
        <p:spPr>
          <a:xfrm>
            <a:off x="627244" y="85725"/>
            <a:ext cx="11395757" cy="521970"/>
          </a:xfrm>
          <a:prstGeom prst="rect">
            <a:avLst/>
          </a:prstGeom>
          <a:noFill/>
          <a:ln>
            <a:noFill/>
          </a:ln>
        </p:spPr>
        <p:txBody>
          <a:bodyPr wrap="square" rtlCol="0">
            <a:spAutoFit/>
          </a:bodyPr>
          <a:lstStyle/>
          <a:p>
            <a:pPr algn="ctr"/>
            <a:r>
              <a:rPr lang="zh-CN" altLang="en-US" sz="2800" b="1" spc="160" dirty="0">
                <a:solidFill>
                  <a:srgbClr val="FFFF00"/>
                </a:solidFill>
                <a:latin typeface="微软雅黑" panose="020B0503020204020204" pitchFamily="34" charset="-122"/>
                <a:ea typeface="微软雅黑" panose="020B0503020204020204" pitchFamily="34" charset="-122"/>
                <a:sym typeface="+mn-ea"/>
              </a:rPr>
              <a:t>习近平总书记出席中共中央政治局民主生活会并作重要讲话</a:t>
            </a:r>
            <a:endParaRPr lang="zh-CN" altLang="en-US" sz="2800" b="1" dirty="0">
              <a:solidFill>
                <a:schemeClr val="bg1"/>
              </a:solidFill>
              <a:effectLst>
                <a:outerShdw blurRad="38100" dist="38100" dir="2700000" algn="tl">
                  <a:srgbClr val="000000">
                    <a:alpha val="43137"/>
                  </a:srgbClr>
                </a:outerShdw>
              </a:effectLst>
              <a:latin typeface="微软雅黑" panose="020B0503020204020204" pitchFamily="82" charset="2"/>
              <a:ea typeface="微软雅黑" panose="020B0503020204020204" pitchFamily="82" charset="2"/>
            </a:endParaRPr>
          </a:p>
        </p:txBody>
      </p:sp>
      <p:grpSp>
        <p:nvGrpSpPr>
          <p:cNvPr id="12" name="组合 11"/>
          <p:cNvGrpSpPr/>
          <p:nvPr/>
        </p:nvGrpSpPr>
        <p:grpSpPr>
          <a:xfrm>
            <a:off x="3148250" y="2161677"/>
            <a:ext cx="8205018" cy="3785704"/>
            <a:chOff x="3525620" y="1878756"/>
            <a:chExt cx="8204576" cy="3785318"/>
          </a:xfrm>
        </p:grpSpPr>
        <p:sp>
          <p:nvSpPr>
            <p:cNvPr id="16" name="矩形 15"/>
            <p:cNvSpPr/>
            <p:nvPr/>
          </p:nvSpPr>
          <p:spPr>
            <a:xfrm>
              <a:off x="4851701" y="2124396"/>
              <a:ext cx="6735079" cy="3288835"/>
            </a:xfrm>
            <a:prstGeom prst="rect">
              <a:avLst/>
            </a:prstGeom>
          </p:spPr>
          <p:txBody>
            <a:bodyPr wrap="square">
              <a:spAutoFit/>
            </a:bodyPr>
            <a:lstStyle/>
            <a:p>
              <a:pPr>
                <a:lnSpc>
                  <a:spcPts val="2800"/>
                </a:lnSpc>
              </a:pPr>
              <a:r>
                <a:rPr lang="zh-CN" altLang="en-US" dirty="0">
                  <a:solidFill>
                    <a:srgbClr val="663300"/>
                  </a:solidFill>
                  <a:latin typeface="微软雅黑" panose="020B0503020204020204" pitchFamily="34" charset="-122"/>
                  <a:ea typeface="微软雅黑" panose="020B0503020204020204" pitchFamily="34" charset="-122"/>
                </a:rPr>
                <a:t>明年是实施“十四五”规划、开启全面建设社会主义现代化国家新征程的第一年，也是我们党成立</a:t>
              </a:r>
              <a:r>
                <a:rPr lang="en-US" altLang="zh-CN" dirty="0">
                  <a:solidFill>
                    <a:srgbClr val="663300"/>
                  </a:solidFill>
                  <a:latin typeface="微软雅黑" panose="020B0503020204020204" pitchFamily="34" charset="-122"/>
                  <a:ea typeface="微软雅黑" panose="020B0503020204020204" pitchFamily="34" charset="-122"/>
                </a:rPr>
                <a:t>100</a:t>
              </a:r>
              <a:r>
                <a:rPr lang="zh-CN" altLang="en-US" dirty="0">
                  <a:solidFill>
                    <a:srgbClr val="663300"/>
                  </a:solidFill>
                  <a:latin typeface="微软雅黑" panose="020B0503020204020204" pitchFamily="34" charset="-122"/>
                  <a:ea typeface="微软雅黑" panose="020B0503020204020204" pitchFamily="34" charset="-122"/>
                </a:rPr>
                <a:t>周年。所有工作都要围绕开好局、起好步来展开，以优异成绩庆祝建党</a:t>
              </a:r>
              <a:r>
                <a:rPr lang="en-US" altLang="zh-CN" dirty="0">
                  <a:solidFill>
                    <a:srgbClr val="663300"/>
                  </a:solidFill>
                  <a:latin typeface="微软雅黑" panose="020B0503020204020204" pitchFamily="34" charset="-122"/>
                  <a:ea typeface="微软雅黑" panose="020B0503020204020204" pitchFamily="34" charset="-122"/>
                </a:rPr>
                <a:t>100</a:t>
              </a:r>
              <a:r>
                <a:rPr lang="zh-CN" altLang="en-US" dirty="0">
                  <a:solidFill>
                    <a:srgbClr val="663300"/>
                  </a:solidFill>
                  <a:latin typeface="微软雅黑" panose="020B0503020204020204" pitchFamily="34" charset="-122"/>
                  <a:ea typeface="微软雅黑" panose="020B0503020204020204" pitchFamily="34" charset="-122"/>
                </a:rPr>
                <a:t>周年。中央政治局的同志要带头学习贯彻党的十九大和十九届二中、三中、四中、五中全会精神，对照党中央提出的“十四五”经济社会发展主要目标和</a:t>
              </a:r>
              <a:r>
                <a:rPr lang="en-US" altLang="zh-CN" dirty="0">
                  <a:solidFill>
                    <a:srgbClr val="663300"/>
                  </a:solidFill>
                  <a:latin typeface="微软雅黑" panose="020B0503020204020204" pitchFamily="34" charset="-122"/>
                  <a:ea typeface="微软雅黑" panose="020B0503020204020204" pitchFamily="34" charset="-122"/>
                </a:rPr>
                <a:t>2035</a:t>
              </a:r>
              <a:r>
                <a:rPr lang="zh-CN" altLang="en-US" dirty="0">
                  <a:solidFill>
                    <a:srgbClr val="663300"/>
                  </a:solidFill>
                  <a:latin typeface="微软雅黑" panose="020B0503020204020204" pitchFamily="34" charset="-122"/>
                  <a:ea typeface="微软雅黑" panose="020B0503020204020204" pitchFamily="34" charset="-122"/>
                </a:rPr>
                <a:t>年远景目标，紧扣高质量发展这个主题，立足新发展阶段、贯彻新发展理念、构建新发展格局，加强科学谋划，深化改革创新，切实把党中央决策部署贯彻落实到各地区各部门各方面工作中去。</a:t>
              </a:r>
            </a:p>
          </p:txBody>
        </p:sp>
        <p:sp>
          <p:nvSpPr>
            <p:cNvPr id="17" name="矩形 16"/>
            <p:cNvSpPr/>
            <p:nvPr/>
          </p:nvSpPr>
          <p:spPr bwMode="auto">
            <a:xfrm>
              <a:off x="3525620" y="1878756"/>
              <a:ext cx="8204576" cy="3785318"/>
            </a:xfrm>
            <a:prstGeom prst="rect">
              <a:avLst/>
            </a:prstGeom>
            <a:noFill/>
            <a:ln w="9525"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grpSp>
      <p:pic>
        <p:nvPicPr>
          <p:cNvPr id="2" name="图片 1"/>
          <p:cNvPicPr>
            <a:picLocks noChangeAspect="1"/>
          </p:cNvPicPr>
          <p:nvPr/>
        </p:nvPicPr>
        <p:blipFill>
          <a:blip r:embed="rId2"/>
          <a:stretch>
            <a:fillRect/>
          </a:stretch>
        </p:blipFill>
        <p:spPr>
          <a:xfrm>
            <a:off x="780009" y="2407342"/>
            <a:ext cx="3550970" cy="2858531"/>
          </a:xfrm>
          <a:prstGeom prst="rect">
            <a:avLst/>
          </a:prstGeom>
        </p:spPr>
      </p:pic>
    </p:spTree>
  </p:cSld>
  <p:clrMapOvr>
    <a:masterClrMapping/>
  </p:clrMapOvr>
  <p:transition spd="med">
    <p:pull/>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8"/>
          <p:cNvSpPr txBox="1"/>
          <p:nvPr/>
        </p:nvSpPr>
        <p:spPr>
          <a:xfrm>
            <a:off x="627244" y="85725"/>
            <a:ext cx="11395757" cy="521970"/>
          </a:xfrm>
          <a:prstGeom prst="rect">
            <a:avLst/>
          </a:prstGeom>
          <a:noFill/>
          <a:ln>
            <a:noFill/>
          </a:ln>
        </p:spPr>
        <p:txBody>
          <a:bodyPr wrap="square" rtlCol="0">
            <a:spAutoFit/>
          </a:bodyPr>
          <a:lstStyle/>
          <a:p>
            <a:pPr algn="ctr"/>
            <a:r>
              <a:rPr lang="zh-CN" altLang="en-US" sz="2800" b="1" spc="160" dirty="0">
                <a:solidFill>
                  <a:srgbClr val="FFFF00"/>
                </a:solidFill>
                <a:latin typeface="微软雅黑" panose="020B0503020204020204" pitchFamily="34" charset="-122"/>
                <a:ea typeface="微软雅黑" panose="020B0503020204020204" pitchFamily="34" charset="-122"/>
                <a:sym typeface="+mn-ea"/>
              </a:rPr>
              <a:t>习近平总书记出席中共中央政治局民主生活会并作重要讲话</a:t>
            </a:r>
            <a:endParaRPr lang="zh-CN" altLang="en-US" sz="2800" b="1" dirty="0">
              <a:solidFill>
                <a:schemeClr val="bg1"/>
              </a:solidFill>
              <a:effectLst>
                <a:outerShdw blurRad="38100" dist="38100" dir="2700000" algn="tl">
                  <a:srgbClr val="000000">
                    <a:alpha val="43137"/>
                  </a:srgbClr>
                </a:outerShdw>
              </a:effectLst>
              <a:latin typeface="微软雅黑" panose="020B0503020204020204" pitchFamily="82" charset="2"/>
              <a:ea typeface="微软雅黑" panose="020B0503020204020204" pitchFamily="82" charset="2"/>
            </a:endParaRPr>
          </a:p>
        </p:txBody>
      </p:sp>
      <p:grpSp>
        <p:nvGrpSpPr>
          <p:cNvPr id="22" name="组合 21"/>
          <p:cNvGrpSpPr/>
          <p:nvPr/>
        </p:nvGrpSpPr>
        <p:grpSpPr>
          <a:xfrm>
            <a:off x="5752795" y="1674891"/>
            <a:ext cx="5856948" cy="4553893"/>
            <a:chOff x="3525620" y="2023465"/>
            <a:chExt cx="9022838" cy="4553428"/>
          </a:xfrm>
        </p:grpSpPr>
        <p:sp>
          <p:nvSpPr>
            <p:cNvPr id="36" name="矩形 35"/>
            <p:cNvSpPr/>
            <p:nvPr/>
          </p:nvSpPr>
          <p:spPr>
            <a:xfrm>
              <a:off x="3870313" y="2405354"/>
              <a:ext cx="8541770" cy="3831426"/>
            </a:xfrm>
            <a:prstGeom prst="rect">
              <a:avLst/>
            </a:prstGeom>
          </p:spPr>
          <p:txBody>
            <a:bodyPr wrap="square">
              <a:spAutoFit/>
            </a:bodyPr>
            <a:lstStyle/>
            <a:p>
              <a:pPr>
                <a:lnSpc>
                  <a:spcPct val="150000"/>
                </a:lnSpc>
              </a:pPr>
              <a:r>
                <a:rPr lang="zh-CN" altLang="en-US" sz="2400" b="1" dirty="0">
                  <a:solidFill>
                    <a:srgbClr val="C00000"/>
                  </a:solidFill>
                  <a:latin typeface="微软雅黑" panose="020B0503020204020204" pitchFamily="34" charset="-122"/>
                  <a:ea typeface="微软雅黑" panose="020B0503020204020204" pitchFamily="34" charset="-122"/>
                </a:rPr>
                <a:t>旗帜鲜明讲政治，既是马克思主义政党的鲜明特征，也是我们党一以贯之的政治优势</a:t>
              </a:r>
              <a:r>
                <a:rPr lang="zh-CN" altLang="en-US" sz="2400" b="1" dirty="0" smtClean="0">
                  <a:solidFill>
                    <a:srgbClr val="C00000"/>
                  </a:solidFill>
                  <a:latin typeface="微软雅黑" panose="020B0503020204020204" pitchFamily="34" charset="-122"/>
                  <a:ea typeface="微软雅黑" panose="020B0503020204020204" pitchFamily="34" charset="-122"/>
                </a:rPr>
                <a:t>。</a:t>
              </a:r>
              <a:endParaRPr lang="en-US" altLang="zh-CN" sz="2400" b="1" dirty="0" smtClean="0">
                <a:solidFill>
                  <a:srgbClr val="C00000"/>
                </a:solidFill>
                <a:latin typeface="微软雅黑" panose="020B0503020204020204" pitchFamily="34" charset="-122"/>
                <a:ea typeface="微软雅黑" panose="020B0503020204020204" pitchFamily="34" charset="-122"/>
              </a:endParaRPr>
            </a:p>
            <a:p>
              <a:pPr>
                <a:lnSpc>
                  <a:spcPct val="150000"/>
                </a:lnSpc>
              </a:pPr>
              <a:r>
                <a:rPr lang="zh-CN" altLang="en-US" dirty="0" smtClean="0">
                  <a:solidFill>
                    <a:srgbClr val="663300"/>
                  </a:solidFill>
                  <a:latin typeface="微软雅黑" panose="020B0503020204020204" pitchFamily="34" charset="-122"/>
                  <a:ea typeface="微软雅黑" panose="020B0503020204020204" pitchFamily="34" charset="-122"/>
                </a:rPr>
                <a:t>党</a:t>
              </a:r>
              <a:r>
                <a:rPr lang="zh-CN" altLang="en-US" dirty="0">
                  <a:solidFill>
                    <a:srgbClr val="663300"/>
                  </a:solidFill>
                  <a:latin typeface="微软雅黑" panose="020B0503020204020204" pitchFamily="34" charset="-122"/>
                  <a:ea typeface="微软雅黑" panose="020B0503020204020204" pitchFamily="34" charset="-122"/>
                </a:rPr>
                <a:t>领导人民治国理政，最重要的就是坚持正确政治方向，始终保持我们党的政治本色，始终沿着中国特色社会主义道路前进。中央政治局的同志要找准坐标、选准方位、瞄准靶心，善于从政治上观察和处理问题，使讲政治的要求从外部要求转化为内在主动。</a:t>
              </a:r>
            </a:p>
          </p:txBody>
        </p:sp>
        <p:sp>
          <p:nvSpPr>
            <p:cNvPr id="37" name="矩形 36"/>
            <p:cNvSpPr/>
            <p:nvPr/>
          </p:nvSpPr>
          <p:spPr bwMode="auto">
            <a:xfrm>
              <a:off x="3525620" y="2023465"/>
              <a:ext cx="9022838" cy="4553428"/>
            </a:xfrm>
            <a:prstGeom prst="rect">
              <a:avLst/>
            </a:prstGeom>
            <a:noFill/>
            <a:ln w="9525"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grpSp>
      <p:grpSp>
        <p:nvGrpSpPr>
          <p:cNvPr id="38" name="组合 37"/>
          <p:cNvGrpSpPr/>
          <p:nvPr/>
        </p:nvGrpSpPr>
        <p:grpSpPr>
          <a:xfrm>
            <a:off x="823866" y="1674889"/>
            <a:ext cx="4227967" cy="4553895"/>
            <a:chOff x="1048628" y="2809955"/>
            <a:chExt cx="10304418" cy="3570742"/>
          </a:xfrm>
        </p:grpSpPr>
        <p:sp>
          <p:nvSpPr>
            <p:cNvPr id="39" name="圆角矩形 38"/>
            <p:cNvSpPr/>
            <p:nvPr/>
          </p:nvSpPr>
          <p:spPr>
            <a:xfrm>
              <a:off x="1048628" y="2809955"/>
              <a:ext cx="10304418" cy="3570742"/>
            </a:xfrm>
            <a:prstGeom prst="roundRect">
              <a:avLst>
                <a:gd name="adj" fmla="val 0"/>
              </a:avLst>
            </a:prstGeom>
            <a:solidFill>
              <a:srgbClr val="E44B46"/>
            </a:solidFill>
            <a:ln>
              <a:noFill/>
            </a:ln>
            <a:effectLst>
              <a:outerShdw blurRad="139700" dist="114300" dir="1020000" sx="101000" sy="101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1350">
                <a:solidFill>
                  <a:schemeClr val="bg1"/>
                </a:solidFill>
              </a:endParaRPr>
            </a:p>
          </p:txBody>
        </p:sp>
        <p:sp>
          <p:nvSpPr>
            <p:cNvPr id="40" name="文本框 303"/>
            <p:cNvSpPr txBox="1"/>
            <p:nvPr/>
          </p:nvSpPr>
          <p:spPr>
            <a:xfrm>
              <a:off x="1579439" y="2892407"/>
              <a:ext cx="9773607" cy="3438598"/>
            </a:xfrm>
            <a:prstGeom prst="rect">
              <a:avLst/>
            </a:prstGeom>
            <a:noFill/>
          </p:spPr>
          <p:txBody>
            <a:bodyPr wrap="square" rtlCol="0">
              <a:spAutoFit/>
            </a:bodyPr>
            <a:lstStyle/>
            <a:p>
              <a:pPr>
                <a:lnSpc>
                  <a:spcPct val="120000"/>
                </a:lnSpc>
              </a:pPr>
              <a:r>
                <a:rPr lang="zh-CN" altLang="en-US" dirty="0">
                  <a:solidFill>
                    <a:schemeClr val="bg1"/>
                  </a:solidFill>
                  <a:latin typeface="微软雅黑" panose="020B0503020204020204" pitchFamily="34" charset="-122"/>
                  <a:ea typeface="微软雅黑" panose="020B0503020204020204" pitchFamily="34" charset="-122"/>
                </a:rPr>
                <a:t>我们党即将迎来百年华诞。从建党的开天辟地，到新中国成立的改天换地，到改革开放的翻天覆地，再到党的十八大以来党和国家事业取得历史性成就、发生历史性变革，根本原因就在于我们党始终坚守了为中国人民谋幸福、为中华民族谋复兴的初心和使命。我们党要始终做到不忘初心、牢记使命，把党和人民事业长长久久推进下去，必须增强政治意识，善于从政治上看问题，善于把握政治大局，不断提高政治判断力、政治领悟力、政治执行力。</a:t>
              </a:r>
            </a:p>
          </p:txBody>
        </p:sp>
      </p:grpSp>
      <p:grpSp>
        <p:nvGrpSpPr>
          <p:cNvPr id="41" name="组合 40"/>
          <p:cNvGrpSpPr/>
          <p:nvPr/>
        </p:nvGrpSpPr>
        <p:grpSpPr>
          <a:xfrm>
            <a:off x="714419" y="1021125"/>
            <a:ext cx="2223430" cy="590390"/>
            <a:chOff x="4527446" y="951570"/>
            <a:chExt cx="1416361" cy="376088"/>
          </a:xfrm>
        </p:grpSpPr>
        <p:sp>
          <p:nvSpPr>
            <p:cNvPr id="42" name="矩形 3"/>
            <p:cNvSpPr>
              <a:spLocks noChangeArrowheads="1"/>
            </p:cNvSpPr>
            <p:nvPr/>
          </p:nvSpPr>
          <p:spPr bwMode="auto">
            <a:xfrm>
              <a:off x="4527446" y="951570"/>
              <a:ext cx="1209821" cy="3075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51416" tIns="25708" rIns="51416" bIns="25708">
              <a:spAutoFit/>
            </a:bodyPr>
            <a:lstStyle/>
            <a:p>
              <a:r>
                <a:rPr lang="zh-CN" altLang="en-US" sz="2800" b="1" dirty="0">
                  <a:solidFill>
                    <a:srgbClr val="C00000"/>
                  </a:solidFill>
                  <a:latin typeface="微软雅黑" panose="020B0503020204020204" pitchFamily="34" charset="-122"/>
                  <a:ea typeface="微软雅黑" panose="020B0503020204020204" pitchFamily="34" charset="-122"/>
                  <a:cs typeface="Arial" panose="020B0604020202020204" pitchFamily="34" charset="0"/>
                </a:rPr>
                <a:t>习近平强调</a:t>
              </a:r>
            </a:p>
          </p:txBody>
        </p:sp>
        <p:sp>
          <p:nvSpPr>
            <p:cNvPr id="43" name="矩形 42"/>
            <p:cNvSpPr/>
            <p:nvPr/>
          </p:nvSpPr>
          <p:spPr>
            <a:xfrm>
              <a:off x="4571776" y="1297283"/>
              <a:ext cx="449733" cy="3037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51418" tIns="25708" rIns="51418" bIns="25708" rtlCol="0" anchor="ctr"/>
            <a:lstStyle/>
            <a:p>
              <a:pPr algn="ctr"/>
              <a:endParaRPr lang="zh-CN" altLang="en-US">
                <a:solidFill>
                  <a:schemeClr val="tx1">
                    <a:lumMod val="50000"/>
                    <a:lumOff val="50000"/>
                  </a:schemeClr>
                </a:solidFill>
                <a:latin typeface="微软雅黑" panose="020B0503020204020204" pitchFamily="34" charset="-122"/>
                <a:ea typeface="微软雅黑" panose="020B0503020204020204" pitchFamily="34" charset="-122"/>
              </a:endParaRPr>
            </a:p>
          </p:txBody>
        </p:sp>
        <p:sp>
          <p:nvSpPr>
            <p:cNvPr id="44" name="矩形 43"/>
            <p:cNvSpPr/>
            <p:nvPr/>
          </p:nvSpPr>
          <p:spPr>
            <a:xfrm>
              <a:off x="5032794" y="1297283"/>
              <a:ext cx="911013" cy="30375"/>
            </a:xfrm>
            <a:prstGeom prst="rect">
              <a:avLst/>
            </a:prstGeom>
            <a:solidFill>
              <a:srgbClr val="202A36"/>
            </a:solidFill>
            <a:ln>
              <a:noFill/>
            </a:ln>
          </p:spPr>
          <p:style>
            <a:lnRef idx="2">
              <a:schemeClr val="accent1">
                <a:shade val="50000"/>
              </a:schemeClr>
            </a:lnRef>
            <a:fillRef idx="1">
              <a:schemeClr val="accent1"/>
            </a:fillRef>
            <a:effectRef idx="0">
              <a:schemeClr val="accent1"/>
            </a:effectRef>
            <a:fontRef idx="minor">
              <a:schemeClr val="lt1"/>
            </a:fontRef>
          </p:style>
          <p:txBody>
            <a:bodyPr lIns="51418" tIns="25708" rIns="51418" bIns="25708" rtlCol="0" anchor="ctr"/>
            <a:lstStyle/>
            <a:p>
              <a:pPr algn="ctr"/>
              <a:endParaRPr lang="zh-CN" altLang="en-US">
                <a:solidFill>
                  <a:schemeClr val="tx1">
                    <a:lumMod val="50000"/>
                    <a:lumOff val="50000"/>
                  </a:schemeClr>
                </a:solidFill>
                <a:latin typeface="微软雅黑" panose="020B0503020204020204" pitchFamily="34" charset="-122"/>
                <a:ea typeface="微软雅黑" panose="020B0503020204020204" pitchFamily="34" charset="-122"/>
              </a:endParaRPr>
            </a:p>
          </p:txBody>
        </p:sp>
      </p:grpSp>
    </p:spTree>
  </p:cSld>
  <p:clrMapOvr>
    <a:masterClrMapping/>
  </p:clrMapOvr>
  <p:transition spd="med">
    <p:pull/>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8"/>
          <p:cNvSpPr txBox="1"/>
          <p:nvPr/>
        </p:nvSpPr>
        <p:spPr>
          <a:xfrm>
            <a:off x="627244" y="85725"/>
            <a:ext cx="11395757" cy="521970"/>
          </a:xfrm>
          <a:prstGeom prst="rect">
            <a:avLst/>
          </a:prstGeom>
          <a:noFill/>
          <a:ln>
            <a:noFill/>
          </a:ln>
        </p:spPr>
        <p:txBody>
          <a:bodyPr wrap="square" rtlCol="0">
            <a:spAutoFit/>
          </a:bodyPr>
          <a:lstStyle/>
          <a:p>
            <a:pPr algn="ctr"/>
            <a:r>
              <a:rPr lang="zh-CN" altLang="en-US" sz="2800" b="1" spc="160" dirty="0">
                <a:solidFill>
                  <a:srgbClr val="FFFF00"/>
                </a:solidFill>
                <a:latin typeface="微软雅黑" panose="020B0503020204020204" pitchFamily="34" charset="-122"/>
                <a:ea typeface="微软雅黑" panose="020B0503020204020204" pitchFamily="34" charset="-122"/>
                <a:sym typeface="+mn-ea"/>
              </a:rPr>
              <a:t>习近平总书记出席中共中央政治局民主生活会并作重要讲话</a:t>
            </a:r>
            <a:endParaRPr lang="zh-CN" altLang="en-US" sz="2800" b="1" dirty="0">
              <a:solidFill>
                <a:schemeClr val="bg1"/>
              </a:solidFill>
              <a:effectLst>
                <a:outerShdw blurRad="38100" dist="38100" dir="2700000" algn="tl">
                  <a:srgbClr val="000000">
                    <a:alpha val="43137"/>
                  </a:srgbClr>
                </a:outerShdw>
              </a:effectLst>
              <a:latin typeface="微软雅黑" panose="020B0503020204020204" pitchFamily="82" charset="2"/>
              <a:ea typeface="微软雅黑" panose="020B0503020204020204" pitchFamily="82" charset="2"/>
            </a:endParaRPr>
          </a:p>
        </p:txBody>
      </p:sp>
      <p:grpSp>
        <p:nvGrpSpPr>
          <p:cNvPr id="22" name="组合 21"/>
          <p:cNvGrpSpPr/>
          <p:nvPr/>
        </p:nvGrpSpPr>
        <p:grpSpPr>
          <a:xfrm>
            <a:off x="5752795" y="1674891"/>
            <a:ext cx="5856948" cy="4553893"/>
            <a:chOff x="3525620" y="2023465"/>
            <a:chExt cx="9022838" cy="4553428"/>
          </a:xfrm>
        </p:grpSpPr>
        <p:sp>
          <p:nvSpPr>
            <p:cNvPr id="36" name="矩形 35"/>
            <p:cNvSpPr/>
            <p:nvPr/>
          </p:nvSpPr>
          <p:spPr>
            <a:xfrm>
              <a:off x="3870313" y="2314833"/>
              <a:ext cx="8541770" cy="4062236"/>
            </a:xfrm>
            <a:prstGeom prst="rect">
              <a:avLst/>
            </a:prstGeom>
          </p:spPr>
          <p:txBody>
            <a:bodyPr wrap="square">
              <a:spAutoFit/>
            </a:bodyPr>
            <a:lstStyle/>
            <a:p>
              <a:r>
                <a:rPr lang="zh-CN" altLang="en-US" sz="2400" b="1" dirty="0">
                  <a:solidFill>
                    <a:srgbClr val="C00000"/>
                  </a:solidFill>
                  <a:latin typeface="微软雅黑" panose="020B0503020204020204" pitchFamily="34" charset="-122"/>
                  <a:ea typeface="微软雅黑" panose="020B0503020204020204" pitchFamily="34" charset="-122"/>
                </a:rPr>
                <a:t>讲政治必须提高政治判断力</a:t>
              </a:r>
              <a:r>
                <a:rPr lang="zh-CN" altLang="en-US" sz="2400" b="1" dirty="0" smtClean="0">
                  <a:solidFill>
                    <a:srgbClr val="C00000"/>
                  </a:solidFill>
                  <a:latin typeface="微软雅黑" panose="020B0503020204020204" pitchFamily="34" charset="-122"/>
                  <a:ea typeface="微软雅黑" panose="020B0503020204020204" pitchFamily="34" charset="-122"/>
                </a:rPr>
                <a:t>。</a:t>
              </a:r>
              <a:endParaRPr lang="en-US" altLang="zh-CN" sz="2400" b="1" dirty="0" smtClean="0">
                <a:solidFill>
                  <a:srgbClr val="C00000"/>
                </a:solidFill>
                <a:latin typeface="微软雅黑" panose="020B0503020204020204" pitchFamily="34" charset="-122"/>
                <a:ea typeface="微软雅黑" panose="020B0503020204020204" pitchFamily="34" charset="-122"/>
              </a:endParaRPr>
            </a:p>
            <a:p>
              <a:r>
                <a:rPr lang="zh-CN" altLang="en-US" dirty="0" smtClean="0">
                  <a:solidFill>
                    <a:srgbClr val="663300"/>
                  </a:solidFill>
                  <a:latin typeface="微软雅黑" panose="020B0503020204020204" pitchFamily="34" charset="-122"/>
                  <a:ea typeface="微软雅黑" panose="020B0503020204020204" pitchFamily="34" charset="-122"/>
                </a:rPr>
                <a:t>我们</a:t>
              </a:r>
              <a:r>
                <a:rPr lang="zh-CN" altLang="en-US" dirty="0">
                  <a:solidFill>
                    <a:srgbClr val="663300"/>
                  </a:solidFill>
                  <a:latin typeface="微软雅黑" panose="020B0503020204020204" pitchFamily="34" charset="-122"/>
                  <a:ea typeface="微软雅黑" panose="020B0503020204020204" pitchFamily="34" charset="-122"/>
                </a:rPr>
                <a:t>党领导人民进行革命、建设、改革的历史进程反复证明了一个道理：政治上的主动是最有利的主动，政治上的被动是最危险的被动。增强政治判断力，就要以国家政治安全为大、以人民为重、以坚持和发展中国特色社会主义为本，增强科学把握形势变化、精准识别现象本质、清醒明辨行为是非、有效抵御风险挑战的能力。中央政治局的同志要善于思考涉及党和国家工作大局的根本性、全局性、长远性问题，加强战略性、系统性、前瞻性研究谋划，做到在重大问题和关键环节上头脑特别清醒、眼睛特别明亮，善于从一般事务中发现政治问题，善于从倾向性、苗头性问题中发现政治端倪，善于从错综复杂的矛盾关系中把握政治逻辑，坚持政治立场不移、政治方向不偏。</a:t>
              </a:r>
            </a:p>
          </p:txBody>
        </p:sp>
        <p:sp>
          <p:nvSpPr>
            <p:cNvPr id="37" name="矩形 36"/>
            <p:cNvSpPr/>
            <p:nvPr/>
          </p:nvSpPr>
          <p:spPr bwMode="auto">
            <a:xfrm>
              <a:off x="3525620" y="2023465"/>
              <a:ext cx="9022838" cy="4553428"/>
            </a:xfrm>
            <a:prstGeom prst="rect">
              <a:avLst/>
            </a:prstGeom>
            <a:noFill/>
            <a:ln w="9525"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grpSp>
      <p:grpSp>
        <p:nvGrpSpPr>
          <p:cNvPr id="38" name="组合 37"/>
          <p:cNvGrpSpPr/>
          <p:nvPr/>
        </p:nvGrpSpPr>
        <p:grpSpPr>
          <a:xfrm>
            <a:off x="823866" y="1674889"/>
            <a:ext cx="4227967" cy="4553895"/>
            <a:chOff x="1048628" y="2809955"/>
            <a:chExt cx="10304418" cy="3570742"/>
          </a:xfrm>
        </p:grpSpPr>
        <p:sp>
          <p:nvSpPr>
            <p:cNvPr id="39" name="圆角矩形 38"/>
            <p:cNvSpPr/>
            <p:nvPr/>
          </p:nvSpPr>
          <p:spPr>
            <a:xfrm>
              <a:off x="1048628" y="2809955"/>
              <a:ext cx="10304418" cy="3570742"/>
            </a:xfrm>
            <a:prstGeom prst="roundRect">
              <a:avLst>
                <a:gd name="adj" fmla="val 0"/>
              </a:avLst>
            </a:prstGeom>
            <a:solidFill>
              <a:srgbClr val="E44B46"/>
            </a:solidFill>
            <a:ln>
              <a:noFill/>
            </a:ln>
            <a:effectLst>
              <a:outerShdw blurRad="139700" dist="114300" dir="1020000" sx="101000" sy="101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1350">
                <a:solidFill>
                  <a:schemeClr val="bg1"/>
                </a:solidFill>
              </a:endParaRPr>
            </a:p>
          </p:txBody>
        </p:sp>
        <p:sp>
          <p:nvSpPr>
            <p:cNvPr id="40" name="文本框 303"/>
            <p:cNvSpPr txBox="1"/>
            <p:nvPr/>
          </p:nvSpPr>
          <p:spPr>
            <a:xfrm>
              <a:off x="1579439" y="2892407"/>
              <a:ext cx="9773607" cy="3438598"/>
            </a:xfrm>
            <a:prstGeom prst="rect">
              <a:avLst/>
            </a:prstGeom>
            <a:noFill/>
          </p:spPr>
          <p:txBody>
            <a:bodyPr wrap="square" rtlCol="0">
              <a:spAutoFit/>
            </a:bodyPr>
            <a:lstStyle/>
            <a:p>
              <a:pPr>
                <a:lnSpc>
                  <a:spcPct val="120000"/>
                </a:lnSpc>
              </a:pPr>
              <a:r>
                <a:rPr lang="zh-CN" altLang="en-US" dirty="0">
                  <a:solidFill>
                    <a:schemeClr val="bg1"/>
                  </a:solidFill>
                  <a:latin typeface="微软雅黑" panose="020B0503020204020204" pitchFamily="34" charset="-122"/>
                  <a:ea typeface="微软雅黑" panose="020B0503020204020204" pitchFamily="34" charset="-122"/>
                </a:rPr>
                <a:t>我们党即将迎来百年华诞。从建党的开天辟地，到新中国成立的改天换地，到改革开放的翻天覆地，再到党的十八大以来党和国家事业取得历史性成就、发生历史性变革，根本原因就在于我们党始终坚守了为中国人民谋幸福、为中华民族谋复兴的初心和使命。我们党要始终做到不忘初心、牢记使命，把党和人民事业长长久久推进下去，必须增强政治意识，善于从政治上看问题，善于把握政治大局，不断提高政治判断力、政治领悟力、政治执行力。</a:t>
              </a:r>
            </a:p>
          </p:txBody>
        </p:sp>
      </p:grpSp>
      <p:grpSp>
        <p:nvGrpSpPr>
          <p:cNvPr id="41" name="组合 40"/>
          <p:cNvGrpSpPr/>
          <p:nvPr/>
        </p:nvGrpSpPr>
        <p:grpSpPr>
          <a:xfrm>
            <a:off x="714419" y="1021125"/>
            <a:ext cx="2223430" cy="590390"/>
            <a:chOff x="4527446" y="951570"/>
            <a:chExt cx="1416361" cy="376088"/>
          </a:xfrm>
        </p:grpSpPr>
        <p:sp>
          <p:nvSpPr>
            <p:cNvPr id="42" name="矩形 3"/>
            <p:cNvSpPr>
              <a:spLocks noChangeArrowheads="1"/>
            </p:cNvSpPr>
            <p:nvPr/>
          </p:nvSpPr>
          <p:spPr bwMode="auto">
            <a:xfrm>
              <a:off x="4527446" y="951570"/>
              <a:ext cx="1209821" cy="3075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51416" tIns="25708" rIns="51416" bIns="25708">
              <a:spAutoFit/>
            </a:bodyPr>
            <a:lstStyle/>
            <a:p>
              <a:r>
                <a:rPr lang="zh-CN" altLang="en-US" sz="2800" b="1" dirty="0">
                  <a:solidFill>
                    <a:srgbClr val="C00000"/>
                  </a:solidFill>
                  <a:latin typeface="微软雅黑" panose="020B0503020204020204" pitchFamily="34" charset="-122"/>
                  <a:ea typeface="微软雅黑" panose="020B0503020204020204" pitchFamily="34" charset="-122"/>
                  <a:cs typeface="Arial" panose="020B0604020202020204" pitchFamily="34" charset="0"/>
                </a:rPr>
                <a:t>习近平强调</a:t>
              </a:r>
            </a:p>
          </p:txBody>
        </p:sp>
        <p:sp>
          <p:nvSpPr>
            <p:cNvPr id="43" name="矩形 42"/>
            <p:cNvSpPr/>
            <p:nvPr/>
          </p:nvSpPr>
          <p:spPr>
            <a:xfrm>
              <a:off x="4571776" y="1297283"/>
              <a:ext cx="449733" cy="3037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51418" tIns="25708" rIns="51418" bIns="25708" rtlCol="0" anchor="ctr"/>
            <a:lstStyle/>
            <a:p>
              <a:pPr algn="ctr"/>
              <a:endParaRPr lang="zh-CN" altLang="en-US">
                <a:solidFill>
                  <a:schemeClr val="tx1">
                    <a:lumMod val="50000"/>
                    <a:lumOff val="50000"/>
                  </a:schemeClr>
                </a:solidFill>
                <a:latin typeface="微软雅黑" panose="020B0503020204020204" pitchFamily="34" charset="-122"/>
                <a:ea typeface="微软雅黑" panose="020B0503020204020204" pitchFamily="34" charset="-122"/>
              </a:endParaRPr>
            </a:p>
          </p:txBody>
        </p:sp>
        <p:sp>
          <p:nvSpPr>
            <p:cNvPr id="44" name="矩形 43"/>
            <p:cNvSpPr/>
            <p:nvPr/>
          </p:nvSpPr>
          <p:spPr>
            <a:xfrm>
              <a:off x="5032794" y="1297283"/>
              <a:ext cx="911013" cy="30375"/>
            </a:xfrm>
            <a:prstGeom prst="rect">
              <a:avLst/>
            </a:prstGeom>
            <a:solidFill>
              <a:srgbClr val="202A36"/>
            </a:solidFill>
            <a:ln>
              <a:noFill/>
            </a:ln>
          </p:spPr>
          <p:style>
            <a:lnRef idx="2">
              <a:schemeClr val="accent1">
                <a:shade val="50000"/>
              </a:schemeClr>
            </a:lnRef>
            <a:fillRef idx="1">
              <a:schemeClr val="accent1"/>
            </a:fillRef>
            <a:effectRef idx="0">
              <a:schemeClr val="accent1"/>
            </a:effectRef>
            <a:fontRef idx="minor">
              <a:schemeClr val="lt1"/>
            </a:fontRef>
          </p:style>
          <p:txBody>
            <a:bodyPr lIns="51418" tIns="25708" rIns="51418" bIns="25708" rtlCol="0" anchor="ctr"/>
            <a:lstStyle/>
            <a:p>
              <a:pPr algn="ctr"/>
              <a:endParaRPr lang="zh-CN" altLang="en-US">
                <a:solidFill>
                  <a:schemeClr val="tx1">
                    <a:lumMod val="50000"/>
                    <a:lumOff val="50000"/>
                  </a:schemeClr>
                </a:solidFill>
                <a:latin typeface="微软雅黑" panose="020B0503020204020204" pitchFamily="34" charset="-122"/>
                <a:ea typeface="微软雅黑" panose="020B0503020204020204" pitchFamily="34" charset="-122"/>
              </a:endParaRPr>
            </a:p>
          </p:txBody>
        </p:sp>
      </p:grpSp>
    </p:spTree>
  </p:cSld>
  <p:clrMapOvr>
    <a:masterClrMapping/>
  </p:clrMapOvr>
  <p:transition spd="med">
    <p:pull/>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8"/>
          <p:cNvSpPr txBox="1"/>
          <p:nvPr/>
        </p:nvSpPr>
        <p:spPr>
          <a:xfrm>
            <a:off x="627244" y="85725"/>
            <a:ext cx="11395757" cy="521970"/>
          </a:xfrm>
          <a:prstGeom prst="rect">
            <a:avLst/>
          </a:prstGeom>
          <a:noFill/>
          <a:ln>
            <a:noFill/>
          </a:ln>
        </p:spPr>
        <p:txBody>
          <a:bodyPr wrap="square" rtlCol="0">
            <a:spAutoFit/>
          </a:bodyPr>
          <a:lstStyle/>
          <a:p>
            <a:pPr algn="ctr"/>
            <a:r>
              <a:rPr lang="zh-CN" altLang="en-US" sz="2800" b="1" spc="160" dirty="0">
                <a:solidFill>
                  <a:srgbClr val="FFFF00"/>
                </a:solidFill>
                <a:latin typeface="微软雅黑" panose="020B0503020204020204" pitchFamily="34" charset="-122"/>
                <a:ea typeface="微软雅黑" panose="020B0503020204020204" pitchFamily="34" charset="-122"/>
                <a:sym typeface="+mn-ea"/>
              </a:rPr>
              <a:t>习近平总书记出席中共中央政治局民主生活会并作重要讲话</a:t>
            </a:r>
            <a:endParaRPr lang="zh-CN" altLang="en-US" sz="2800" b="1" dirty="0">
              <a:solidFill>
                <a:schemeClr val="bg1"/>
              </a:solidFill>
              <a:effectLst>
                <a:outerShdw blurRad="38100" dist="38100" dir="2700000" algn="tl">
                  <a:srgbClr val="000000">
                    <a:alpha val="43137"/>
                  </a:srgbClr>
                </a:outerShdw>
              </a:effectLst>
              <a:latin typeface="微软雅黑" panose="020B0503020204020204" pitchFamily="82" charset="2"/>
              <a:ea typeface="微软雅黑" panose="020B0503020204020204" pitchFamily="82" charset="2"/>
            </a:endParaRPr>
          </a:p>
        </p:txBody>
      </p:sp>
      <p:grpSp>
        <p:nvGrpSpPr>
          <p:cNvPr id="22" name="组合 21"/>
          <p:cNvGrpSpPr/>
          <p:nvPr/>
        </p:nvGrpSpPr>
        <p:grpSpPr>
          <a:xfrm>
            <a:off x="5752795" y="1674891"/>
            <a:ext cx="5856948" cy="4553893"/>
            <a:chOff x="3525620" y="2023465"/>
            <a:chExt cx="9022838" cy="4553428"/>
          </a:xfrm>
        </p:grpSpPr>
        <p:sp>
          <p:nvSpPr>
            <p:cNvPr id="36" name="矩形 35"/>
            <p:cNvSpPr/>
            <p:nvPr/>
          </p:nvSpPr>
          <p:spPr>
            <a:xfrm>
              <a:off x="3766153" y="2287671"/>
              <a:ext cx="8541770" cy="3969913"/>
            </a:xfrm>
            <a:prstGeom prst="rect">
              <a:avLst/>
            </a:prstGeom>
          </p:spPr>
          <p:txBody>
            <a:bodyPr wrap="square">
              <a:spAutoFit/>
            </a:bodyPr>
            <a:lstStyle/>
            <a:p>
              <a:pPr>
                <a:lnSpc>
                  <a:spcPct val="150000"/>
                </a:lnSpc>
              </a:pPr>
              <a:r>
                <a:rPr lang="zh-CN" altLang="en-US" sz="2400" b="1" dirty="0">
                  <a:solidFill>
                    <a:srgbClr val="C00000"/>
                  </a:solidFill>
                  <a:latin typeface="微软雅黑" panose="020B0503020204020204" pitchFamily="34" charset="-122"/>
                  <a:ea typeface="微软雅黑" panose="020B0503020204020204" pitchFamily="34" charset="-122"/>
                </a:rPr>
                <a:t>讲政治必须提高政治领悟力</a:t>
              </a:r>
              <a:r>
                <a:rPr lang="zh-CN" altLang="en-US" sz="2400" b="1" dirty="0" smtClean="0">
                  <a:solidFill>
                    <a:srgbClr val="C00000"/>
                  </a:solidFill>
                  <a:latin typeface="微软雅黑" panose="020B0503020204020204" pitchFamily="34" charset="-122"/>
                  <a:ea typeface="微软雅黑" panose="020B0503020204020204" pitchFamily="34" charset="-122"/>
                </a:rPr>
                <a:t>。</a:t>
              </a:r>
              <a:endParaRPr lang="en-US" altLang="zh-CN" sz="2400" b="1" dirty="0" smtClean="0">
                <a:solidFill>
                  <a:srgbClr val="C00000"/>
                </a:solidFill>
                <a:latin typeface="微软雅黑" panose="020B0503020204020204" pitchFamily="34" charset="-122"/>
                <a:ea typeface="微软雅黑" panose="020B0503020204020204" pitchFamily="34" charset="-122"/>
              </a:endParaRPr>
            </a:p>
            <a:p>
              <a:pPr>
                <a:lnSpc>
                  <a:spcPct val="200000"/>
                </a:lnSpc>
              </a:pPr>
              <a:r>
                <a:rPr lang="zh-CN" altLang="en-US" dirty="0" smtClean="0">
                  <a:solidFill>
                    <a:srgbClr val="663300"/>
                  </a:solidFill>
                  <a:latin typeface="微软雅黑" panose="020B0503020204020204" pitchFamily="34" charset="-122"/>
                  <a:ea typeface="微软雅黑" panose="020B0503020204020204" pitchFamily="34" charset="-122"/>
                </a:rPr>
                <a:t>领导干部</a:t>
              </a:r>
              <a:r>
                <a:rPr lang="zh-CN" altLang="en-US" dirty="0">
                  <a:solidFill>
                    <a:srgbClr val="663300"/>
                  </a:solidFill>
                  <a:latin typeface="微软雅黑" panose="020B0503020204020204" pitchFamily="34" charset="-122"/>
                  <a:ea typeface="微软雅黑" panose="020B0503020204020204" pitchFamily="34" charset="-122"/>
                </a:rPr>
                <a:t>特别是高级领导干部担的是政治责任，必须对党中央精神深入学习、融会贯通，坚持用党中央精神分析形势、推动工作，始终同党中央保持高度一致。中央政治局的同志是贯彻落实党中央精神的重要组织者和推动者，更应该不断提高政治领悟力，对“国之大者”了然于胸，明确自己的职责定位。</a:t>
              </a:r>
            </a:p>
          </p:txBody>
        </p:sp>
        <p:sp>
          <p:nvSpPr>
            <p:cNvPr id="37" name="矩形 36"/>
            <p:cNvSpPr/>
            <p:nvPr/>
          </p:nvSpPr>
          <p:spPr bwMode="auto">
            <a:xfrm>
              <a:off x="3525620" y="2023465"/>
              <a:ext cx="9022838" cy="4553428"/>
            </a:xfrm>
            <a:prstGeom prst="rect">
              <a:avLst/>
            </a:prstGeom>
            <a:noFill/>
            <a:ln w="9525"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grpSp>
      <p:grpSp>
        <p:nvGrpSpPr>
          <p:cNvPr id="38" name="组合 37"/>
          <p:cNvGrpSpPr/>
          <p:nvPr/>
        </p:nvGrpSpPr>
        <p:grpSpPr>
          <a:xfrm>
            <a:off x="823866" y="1674889"/>
            <a:ext cx="4227967" cy="4553895"/>
            <a:chOff x="1048628" y="2809955"/>
            <a:chExt cx="10304418" cy="3570742"/>
          </a:xfrm>
        </p:grpSpPr>
        <p:sp>
          <p:nvSpPr>
            <p:cNvPr id="39" name="圆角矩形 38"/>
            <p:cNvSpPr/>
            <p:nvPr/>
          </p:nvSpPr>
          <p:spPr>
            <a:xfrm>
              <a:off x="1048628" y="2809955"/>
              <a:ext cx="10304418" cy="3570742"/>
            </a:xfrm>
            <a:prstGeom prst="roundRect">
              <a:avLst>
                <a:gd name="adj" fmla="val 0"/>
              </a:avLst>
            </a:prstGeom>
            <a:solidFill>
              <a:srgbClr val="E44B46"/>
            </a:solidFill>
            <a:ln>
              <a:noFill/>
            </a:ln>
            <a:effectLst>
              <a:outerShdw blurRad="139700" dist="114300" dir="1020000" sx="101000" sy="101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1350">
                <a:solidFill>
                  <a:schemeClr val="bg1"/>
                </a:solidFill>
              </a:endParaRPr>
            </a:p>
          </p:txBody>
        </p:sp>
        <p:sp>
          <p:nvSpPr>
            <p:cNvPr id="40" name="文本框 303"/>
            <p:cNvSpPr txBox="1"/>
            <p:nvPr/>
          </p:nvSpPr>
          <p:spPr>
            <a:xfrm>
              <a:off x="1579439" y="2892407"/>
              <a:ext cx="9773607" cy="3438598"/>
            </a:xfrm>
            <a:prstGeom prst="rect">
              <a:avLst/>
            </a:prstGeom>
            <a:noFill/>
          </p:spPr>
          <p:txBody>
            <a:bodyPr wrap="square" rtlCol="0">
              <a:spAutoFit/>
            </a:bodyPr>
            <a:lstStyle/>
            <a:p>
              <a:pPr>
                <a:lnSpc>
                  <a:spcPct val="120000"/>
                </a:lnSpc>
              </a:pPr>
              <a:r>
                <a:rPr lang="zh-CN" altLang="en-US" dirty="0">
                  <a:solidFill>
                    <a:schemeClr val="bg1"/>
                  </a:solidFill>
                  <a:latin typeface="微软雅黑" panose="020B0503020204020204" pitchFamily="34" charset="-122"/>
                  <a:ea typeface="微软雅黑" panose="020B0503020204020204" pitchFamily="34" charset="-122"/>
                </a:rPr>
                <a:t>我们党即将迎来百年华诞。从建党的开天辟地，到新中国成立的改天换地，到改革开放的翻天覆地，再到党的十八大以来党和国家事业取得历史性成就、发生历史性变革，根本原因就在于我们党始终坚守了为中国人民谋幸福、为中华民族谋复兴的初心和使命。我们党要始终做到不忘初心、牢记使命，把党和人民事业长长久久推进下去，必须增强政治意识，善于从政治上看问题，善于把握政治大局，不断提高政治判断力、政治领悟力、政治执行力。</a:t>
              </a:r>
            </a:p>
          </p:txBody>
        </p:sp>
      </p:grpSp>
      <p:grpSp>
        <p:nvGrpSpPr>
          <p:cNvPr id="41" name="组合 40"/>
          <p:cNvGrpSpPr/>
          <p:nvPr/>
        </p:nvGrpSpPr>
        <p:grpSpPr>
          <a:xfrm>
            <a:off x="714419" y="1021125"/>
            <a:ext cx="2223430" cy="590390"/>
            <a:chOff x="4527446" y="951570"/>
            <a:chExt cx="1416361" cy="376088"/>
          </a:xfrm>
        </p:grpSpPr>
        <p:sp>
          <p:nvSpPr>
            <p:cNvPr id="42" name="矩形 3"/>
            <p:cNvSpPr>
              <a:spLocks noChangeArrowheads="1"/>
            </p:cNvSpPr>
            <p:nvPr/>
          </p:nvSpPr>
          <p:spPr bwMode="auto">
            <a:xfrm>
              <a:off x="4527446" y="951570"/>
              <a:ext cx="1209821" cy="3075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51416" tIns="25708" rIns="51416" bIns="25708">
              <a:spAutoFit/>
            </a:bodyPr>
            <a:lstStyle/>
            <a:p>
              <a:r>
                <a:rPr lang="zh-CN" altLang="en-US" sz="2800" b="1" dirty="0">
                  <a:solidFill>
                    <a:srgbClr val="C00000"/>
                  </a:solidFill>
                  <a:latin typeface="微软雅黑" panose="020B0503020204020204" pitchFamily="34" charset="-122"/>
                  <a:ea typeface="微软雅黑" panose="020B0503020204020204" pitchFamily="34" charset="-122"/>
                  <a:cs typeface="Arial" panose="020B0604020202020204" pitchFamily="34" charset="0"/>
                </a:rPr>
                <a:t>习近平强调</a:t>
              </a:r>
            </a:p>
          </p:txBody>
        </p:sp>
        <p:sp>
          <p:nvSpPr>
            <p:cNvPr id="43" name="矩形 42"/>
            <p:cNvSpPr/>
            <p:nvPr/>
          </p:nvSpPr>
          <p:spPr>
            <a:xfrm>
              <a:off x="4571776" y="1297283"/>
              <a:ext cx="449733" cy="3037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51418" tIns="25708" rIns="51418" bIns="25708" rtlCol="0" anchor="ctr"/>
            <a:lstStyle/>
            <a:p>
              <a:pPr algn="ctr"/>
              <a:endParaRPr lang="zh-CN" altLang="en-US">
                <a:solidFill>
                  <a:schemeClr val="tx1">
                    <a:lumMod val="50000"/>
                    <a:lumOff val="50000"/>
                  </a:schemeClr>
                </a:solidFill>
                <a:latin typeface="微软雅黑" panose="020B0503020204020204" pitchFamily="34" charset="-122"/>
                <a:ea typeface="微软雅黑" panose="020B0503020204020204" pitchFamily="34" charset="-122"/>
              </a:endParaRPr>
            </a:p>
          </p:txBody>
        </p:sp>
        <p:sp>
          <p:nvSpPr>
            <p:cNvPr id="44" name="矩形 43"/>
            <p:cNvSpPr/>
            <p:nvPr/>
          </p:nvSpPr>
          <p:spPr>
            <a:xfrm>
              <a:off x="5032794" y="1297283"/>
              <a:ext cx="911013" cy="30375"/>
            </a:xfrm>
            <a:prstGeom prst="rect">
              <a:avLst/>
            </a:prstGeom>
            <a:solidFill>
              <a:srgbClr val="202A36"/>
            </a:solidFill>
            <a:ln>
              <a:noFill/>
            </a:ln>
          </p:spPr>
          <p:style>
            <a:lnRef idx="2">
              <a:schemeClr val="accent1">
                <a:shade val="50000"/>
              </a:schemeClr>
            </a:lnRef>
            <a:fillRef idx="1">
              <a:schemeClr val="accent1"/>
            </a:fillRef>
            <a:effectRef idx="0">
              <a:schemeClr val="accent1"/>
            </a:effectRef>
            <a:fontRef idx="minor">
              <a:schemeClr val="lt1"/>
            </a:fontRef>
          </p:style>
          <p:txBody>
            <a:bodyPr lIns="51418" tIns="25708" rIns="51418" bIns="25708" rtlCol="0" anchor="ctr"/>
            <a:lstStyle/>
            <a:p>
              <a:pPr algn="ctr"/>
              <a:endParaRPr lang="zh-CN" altLang="en-US">
                <a:solidFill>
                  <a:schemeClr val="tx1">
                    <a:lumMod val="50000"/>
                    <a:lumOff val="50000"/>
                  </a:schemeClr>
                </a:solidFill>
                <a:latin typeface="微软雅黑" panose="020B0503020204020204" pitchFamily="34" charset="-122"/>
                <a:ea typeface="微软雅黑" panose="020B0503020204020204" pitchFamily="34" charset="-122"/>
              </a:endParaRPr>
            </a:p>
          </p:txBody>
        </p:sp>
      </p:grpSp>
    </p:spTree>
  </p:cSld>
  <p:clrMapOvr>
    <a:masterClrMapping/>
  </p:clrMapOvr>
  <p:transition spd="med">
    <p:pull/>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淘宝店chenying0907出品 41"/>
          <p:cNvSpPr>
            <a:spLocks noChangeArrowheads="1"/>
          </p:cNvSpPr>
          <p:nvPr/>
        </p:nvSpPr>
        <p:spPr bwMode="auto">
          <a:xfrm>
            <a:off x="2492051" y="1422237"/>
            <a:ext cx="1093946" cy="1731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80" tIns="34290" rIns="68580" bIns="34290">
            <a:spAutoFit/>
          </a:bodyPr>
          <a:lstStyle/>
          <a:p>
            <a:r>
              <a:rPr lang="zh-CN" altLang="en-US" sz="5400" b="1" dirty="0">
                <a:solidFill>
                  <a:srgbClr val="C00000"/>
                </a:solidFill>
                <a:latin typeface="微软雅黑" panose="020B0503020204020204" pitchFamily="34" charset="-122"/>
                <a:ea typeface="微软雅黑" panose="020B0503020204020204" pitchFamily="34" charset="-122"/>
                <a:sym typeface="微软雅黑" panose="020B0503020204020204" pitchFamily="34" charset="-122"/>
              </a:rPr>
              <a:t>目录</a:t>
            </a:r>
            <a:endParaRPr lang="zh-CN" altLang="en-US" sz="5400" dirty="0"/>
          </a:p>
        </p:txBody>
      </p:sp>
      <p:sp>
        <p:nvSpPr>
          <p:cNvPr id="5" name="淘宝店chenying0907出品 46"/>
          <p:cNvSpPr>
            <a:spLocks noChangeArrowheads="1"/>
          </p:cNvSpPr>
          <p:nvPr/>
        </p:nvSpPr>
        <p:spPr bwMode="auto">
          <a:xfrm>
            <a:off x="3535942" y="1571847"/>
            <a:ext cx="34289" cy="3702844"/>
          </a:xfrm>
          <a:prstGeom prst="rect">
            <a:avLst/>
          </a:prstGeom>
          <a:solidFill>
            <a:srgbClr val="C800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p>
            <a:pPr algn="ctr"/>
            <a:endParaRPr lang="zh-CN" altLang="zh-CN">
              <a:solidFill>
                <a:srgbClr val="7F7F7F"/>
              </a:solidFill>
              <a:latin typeface="宋体" panose="02010600030101010101" pitchFamily="2" charset="-122"/>
              <a:sym typeface="宋体" panose="02010600030101010101" pitchFamily="2" charset="-122"/>
            </a:endParaRPr>
          </a:p>
        </p:txBody>
      </p:sp>
      <p:grpSp>
        <p:nvGrpSpPr>
          <p:cNvPr id="6" name="组合 5"/>
          <p:cNvGrpSpPr/>
          <p:nvPr/>
        </p:nvGrpSpPr>
        <p:grpSpPr>
          <a:xfrm>
            <a:off x="4478442" y="1960573"/>
            <a:ext cx="7155259" cy="654569"/>
            <a:chOff x="4605256" y="1308638"/>
            <a:chExt cx="7155259" cy="654569"/>
          </a:xfrm>
        </p:grpSpPr>
        <p:sp>
          <p:nvSpPr>
            <p:cNvPr id="7" name="文本框 6"/>
            <p:cNvSpPr txBox="1"/>
            <p:nvPr/>
          </p:nvSpPr>
          <p:spPr>
            <a:xfrm>
              <a:off x="5323149" y="1422638"/>
              <a:ext cx="6437366" cy="400110"/>
            </a:xfrm>
            <a:prstGeom prst="rect">
              <a:avLst/>
            </a:prstGeom>
            <a:noFill/>
            <a:ln>
              <a:noFill/>
            </a:ln>
          </p:spPr>
          <p:txBody>
            <a:bodyPr wrap="square" rtlCol="0">
              <a:spAutoFit/>
            </a:bodyPr>
            <a:lstStyle/>
            <a:p>
              <a:r>
                <a:rPr lang="zh-CN" altLang="en-US" sz="2000" dirty="0" smtClean="0">
                  <a:latin typeface="微软雅黑" panose="020B0503020204020204" pitchFamily="82" charset="2"/>
                  <a:ea typeface="微软雅黑" panose="020B0503020204020204" pitchFamily="82" charset="2"/>
                </a:rPr>
                <a:t>习近平</a:t>
              </a:r>
              <a:r>
                <a:rPr lang="zh-CN" altLang="en-US" sz="2000" dirty="0">
                  <a:latin typeface="微软雅黑" panose="020B0503020204020204" pitchFamily="82" charset="2"/>
                  <a:ea typeface="微软雅黑" panose="020B0503020204020204" pitchFamily="82" charset="2"/>
                </a:rPr>
                <a:t>主席二〇二一年新年贺词</a:t>
              </a:r>
            </a:p>
          </p:txBody>
        </p:sp>
        <p:sp>
          <p:nvSpPr>
            <p:cNvPr id="8" name="矩形 7"/>
            <p:cNvSpPr/>
            <p:nvPr/>
          </p:nvSpPr>
          <p:spPr>
            <a:xfrm>
              <a:off x="4605256" y="1308638"/>
              <a:ext cx="675087" cy="65456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dirty="0">
                  <a:latin typeface="微软雅黑" panose="020B0503020204020204" pitchFamily="82" charset="2"/>
                  <a:ea typeface="微软雅黑" panose="020B0503020204020204" pitchFamily="82" charset="2"/>
                </a:rPr>
                <a:t>01</a:t>
              </a:r>
              <a:endParaRPr lang="zh-CN" altLang="en-US" sz="2800" b="1" dirty="0">
                <a:latin typeface="微软雅黑" panose="020B0503020204020204" pitchFamily="82" charset="2"/>
                <a:ea typeface="微软雅黑" panose="020B0503020204020204" pitchFamily="82" charset="2"/>
              </a:endParaRPr>
            </a:p>
          </p:txBody>
        </p:sp>
      </p:grpSp>
      <p:grpSp>
        <p:nvGrpSpPr>
          <p:cNvPr id="9" name="组合 8"/>
          <p:cNvGrpSpPr/>
          <p:nvPr/>
        </p:nvGrpSpPr>
        <p:grpSpPr>
          <a:xfrm>
            <a:off x="4478442" y="3237031"/>
            <a:ext cx="7155260" cy="707886"/>
            <a:chOff x="4605256" y="1295409"/>
            <a:chExt cx="7155260" cy="707886"/>
          </a:xfrm>
        </p:grpSpPr>
        <p:sp>
          <p:nvSpPr>
            <p:cNvPr id="10" name="文本框 9"/>
            <p:cNvSpPr txBox="1"/>
            <p:nvPr/>
          </p:nvSpPr>
          <p:spPr>
            <a:xfrm>
              <a:off x="5323149" y="1295409"/>
              <a:ext cx="6437367" cy="707886"/>
            </a:xfrm>
            <a:prstGeom prst="rect">
              <a:avLst/>
            </a:prstGeom>
            <a:noFill/>
            <a:ln>
              <a:noFill/>
            </a:ln>
          </p:spPr>
          <p:txBody>
            <a:bodyPr wrap="square" rtlCol="0">
              <a:spAutoFit/>
            </a:bodyPr>
            <a:lstStyle/>
            <a:p>
              <a:r>
                <a:rPr lang="zh-CN" altLang="en-US" sz="2000" dirty="0">
                  <a:latin typeface="微软雅黑" panose="020B0503020204020204" pitchFamily="82" charset="2"/>
                  <a:ea typeface="微软雅黑" panose="020B0503020204020204" pitchFamily="82" charset="2"/>
                </a:rPr>
                <a:t>习近平总书记在中共中央政治局民主生活会上重要讲话精神</a:t>
              </a:r>
            </a:p>
          </p:txBody>
        </p:sp>
        <p:sp>
          <p:nvSpPr>
            <p:cNvPr id="11" name="矩形 10"/>
            <p:cNvSpPr/>
            <p:nvPr/>
          </p:nvSpPr>
          <p:spPr>
            <a:xfrm>
              <a:off x="4605256" y="1308638"/>
              <a:ext cx="675087" cy="65456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dirty="0" smtClean="0">
                  <a:latin typeface="微软雅黑" panose="020B0503020204020204" pitchFamily="82" charset="2"/>
                  <a:ea typeface="微软雅黑" panose="020B0503020204020204" pitchFamily="82" charset="2"/>
                </a:rPr>
                <a:t>02</a:t>
              </a:r>
              <a:endParaRPr lang="zh-CN" altLang="en-US" sz="2800" b="1" dirty="0">
                <a:latin typeface="微软雅黑" panose="020B0503020204020204" pitchFamily="82" charset="2"/>
                <a:ea typeface="微软雅黑" panose="020B0503020204020204" pitchFamily="82" charset="2"/>
              </a:endParaRPr>
            </a:p>
          </p:txBody>
        </p:sp>
      </p:grpSp>
      <p:grpSp>
        <p:nvGrpSpPr>
          <p:cNvPr id="12" name="组合 11"/>
          <p:cNvGrpSpPr/>
          <p:nvPr/>
        </p:nvGrpSpPr>
        <p:grpSpPr>
          <a:xfrm>
            <a:off x="4478442" y="4566805"/>
            <a:ext cx="7052200" cy="707886"/>
            <a:chOff x="4605256" y="1286179"/>
            <a:chExt cx="7052200" cy="707886"/>
          </a:xfrm>
        </p:grpSpPr>
        <p:sp>
          <p:nvSpPr>
            <p:cNvPr id="13" name="文本框 12"/>
            <p:cNvSpPr txBox="1"/>
            <p:nvPr/>
          </p:nvSpPr>
          <p:spPr>
            <a:xfrm>
              <a:off x="5323150" y="1286179"/>
              <a:ext cx="6334306" cy="707886"/>
            </a:xfrm>
            <a:prstGeom prst="rect">
              <a:avLst/>
            </a:prstGeom>
            <a:noFill/>
            <a:ln>
              <a:noFill/>
            </a:ln>
          </p:spPr>
          <p:txBody>
            <a:bodyPr wrap="square" rtlCol="0">
              <a:spAutoFit/>
            </a:bodyPr>
            <a:lstStyle/>
            <a:p>
              <a:r>
                <a:rPr lang="zh-CN" altLang="en-US" sz="2000" dirty="0">
                  <a:latin typeface="微软雅黑" panose="020B0503020204020204" pitchFamily="82" charset="2"/>
                  <a:ea typeface="微软雅黑" panose="020B0503020204020204" pitchFamily="82" charset="2"/>
                </a:rPr>
                <a:t>习近平总书记在中央全面深化改革委员会第十七次会议上重要讲话精神</a:t>
              </a:r>
            </a:p>
          </p:txBody>
        </p:sp>
        <p:sp>
          <p:nvSpPr>
            <p:cNvPr id="14" name="矩形 13"/>
            <p:cNvSpPr/>
            <p:nvPr/>
          </p:nvSpPr>
          <p:spPr>
            <a:xfrm>
              <a:off x="4605256" y="1308638"/>
              <a:ext cx="675087" cy="65456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dirty="0" smtClean="0">
                  <a:latin typeface="微软雅黑" panose="020B0503020204020204" pitchFamily="82" charset="2"/>
                  <a:ea typeface="微软雅黑" panose="020B0503020204020204" pitchFamily="82" charset="2"/>
                </a:rPr>
                <a:t>03</a:t>
              </a:r>
              <a:endParaRPr lang="zh-CN" altLang="en-US" sz="2800" b="1" dirty="0">
                <a:latin typeface="微软雅黑" panose="020B0503020204020204" pitchFamily="82" charset="2"/>
                <a:ea typeface="微软雅黑" panose="020B0503020204020204" pitchFamily="82" charset="2"/>
              </a:endParaRPr>
            </a:p>
          </p:txBody>
        </p:sp>
      </p:grpSp>
    </p:spTree>
  </p:cSld>
  <p:clrMapOvr>
    <a:masterClrMapping/>
  </p:clrMapOvr>
  <p:transition spd="med">
    <p:pull/>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8"/>
          <p:cNvSpPr txBox="1"/>
          <p:nvPr/>
        </p:nvSpPr>
        <p:spPr>
          <a:xfrm>
            <a:off x="627244" y="85725"/>
            <a:ext cx="11395757" cy="521970"/>
          </a:xfrm>
          <a:prstGeom prst="rect">
            <a:avLst/>
          </a:prstGeom>
          <a:noFill/>
          <a:ln>
            <a:noFill/>
          </a:ln>
        </p:spPr>
        <p:txBody>
          <a:bodyPr wrap="square" rtlCol="0">
            <a:spAutoFit/>
          </a:bodyPr>
          <a:lstStyle/>
          <a:p>
            <a:pPr algn="ctr"/>
            <a:r>
              <a:rPr lang="zh-CN" altLang="en-US" sz="2800" b="1" spc="160" dirty="0">
                <a:solidFill>
                  <a:srgbClr val="FFFF00"/>
                </a:solidFill>
                <a:latin typeface="微软雅黑" panose="020B0503020204020204" pitchFamily="34" charset="-122"/>
                <a:ea typeface="微软雅黑" panose="020B0503020204020204" pitchFamily="34" charset="-122"/>
                <a:sym typeface="+mn-ea"/>
              </a:rPr>
              <a:t>习近平总书记出席中共中央政治局民主生活会并作重要讲话</a:t>
            </a:r>
            <a:endParaRPr lang="zh-CN" altLang="en-US" sz="2800" b="1" dirty="0">
              <a:solidFill>
                <a:schemeClr val="bg1"/>
              </a:solidFill>
              <a:effectLst>
                <a:outerShdw blurRad="38100" dist="38100" dir="2700000" algn="tl">
                  <a:srgbClr val="000000">
                    <a:alpha val="43137"/>
                  </a:srgbClr>
                </a:outerShdw>
              </a:effectLst>
              <a:latin typeface="微软雅黑" panose="020B0503020204020204" pitchFamily="82" charset="2"/>
              <a:ea typeface="微软雅黑" panose="020B0503020204020204" pitchFamily="82" charset="2"/>
            </a:endParaRPr>
          </a:p>
        </p:txBody>
      </p:sp>
      <p:grpSp>
        <p:nvGrpSpPr>
          <p:cNvPr id="22" name="组合 21"/>
          <p:cNvGrpSpPr/>
          <p:nvPr/>
        </p:nvGrpSpPr>
        <p:grpSpPr>
          <a:xfrm>
            <a:off x="5752795" y="1674891"/>
            <a:ext cx="5856948" cy="4553893"/>
            <a:chOff x="3525620" y="2023465"/>
            <a:chExt cx="9022838" cy="4553428"/>
          </a:xfrm>
        </p:grpSpPr>
        <p:sp>
          <p:nvSpPr>
            <p:cNvPr id="36" name="矩形 35"/>
            <p:cNvSpPr/>
            <p:nvPr/>
          </p:nvSpPr>
          <p:spPr>
            <a:xfrm>
              <a:off x="3766153" y="2191525"/>
              <a:ext cx="8541770" cy="4385368"/>
            </a:xfrm>
            <a:prstGeom prst="rect">
              <a:avLst/>
            </a:prstGeom>
          </p:spPr>
          <p:txBody>
            <a:bodyPr wrap="square">
              <a:spAutoFit/>
            </a:bodyPr>
            <a:lstStyle/>
            <a:p>
              <a:pPr>
                <a:lnSpc>
                  <a:spcPct val="150000"/>
                </a:lnSpc>
              </a:pPr>
              <a:r>
                <a:rPr lang="zh-CN" altLang="en-US" sz="2400" b="1" dirty="0">
                  <a:solidFill>
                    <a:srgbClr val="C00000"/>
                  </a:solidFill>
                  <a:latin typeface="微软雅黑" panose="020B0503020204020204" pitchFamily="34" charset="-122"/>
                  <a:ea typeface="微软雅黑" panose="020B0503020204020204" pitchFamily="34" charset="-122"/>
                </a:rPr>
                <a:t>讲政治必须提高政治执行力</a:t>
              </a:r>
              <a:r>
                <a:rPr lang="zh-CN" altLang="en-US" sz="2400" b="1" dirty="0" smtClean="0">
                  <a:solidFill>
                    <a:srgbClr val="C00000"/>
                  </a:solidFill>
                  <a:latin typeface="微软雅黑" panose="020B0503020204020204" pitchFamily="34" charset="-122"/>
                  <a:ea typeface="微软雅黑" panose="020B0503020204020204" pitchFamily="34" charset="-122"/>
                </a:rPr>
                <a:t>。</a:t>
              </a:r>
              <a:endParaRPr lang="en-US" altLang="zh-CN" sz="2400" b="1" dirty="0" smtClean="0">
                <a:solidFill>
                  <a:srgbClr val="C00000"/>
                </a:solidFill>
                <a:latin typeface="微软雅黑" panose="020B0503020204020204" pitchFamily="34" charset="-122"/>
                <a:ea typeface="微软雅黑" panose="020B0503020204020204" pitchFamily="34" charset="-122"/>
              </a:endParaRPr>
            </a:p>
            <a:p>
              <a:pPr>
                <a:lnSpc>
                  <a:spcPct val="150000"/>
                </a:lnSpc>
              </a:pPr>
              <a:r>
                <a:rPr lang="zh-CN" altLang="en-US" dirty="0">
                  <a:solidFill>
                    <a:srgbClr val="663300"/>
                  </a:solidFill>
                  <a:latin typeface="微软雅黑" panose="020B0503020204020204" pitchFamily="34" charset="-122"/>
                  <a:ea typeface="微软雅黑" panose="020B0503020204020204" pitchFamily="34" charset="-122"/>
                </a:rPr>
                <a:t>讲政治必须提高政治执行力。领导干部特别是高级干部要经常同党中央精神对表对标，切实做到党中央提倡的坚决响应，党中央决定的坚决执行，党中央禁止的坚决不做，坚决维护党中央权威和集中统一领导，做到不掉队、不走偏，不折不扣抓好党中央精神贯彻落实。要把坚持底线思维、坚持问题导向贯穿工作始终，做到见微知著、防患于未然。要强化责任意识，知责于心、担责于身、履责于行，敢于直面问题，不回避矛盾，不掩盖问题，出了问题要敢于承担责任。</a:t>
              </a:r>
            </a:p>
          </p:txBody>
        </p:sp>
        <p:sp>
          <p:nvSpPr>
            <p:cNvPr id="37" name="矩形 36"/>
            <p:cNvSpPr/>
            <p:nvPr/>
          </p:nvSpPr>
          <p:spPr bwMode="auto">
            <a:xfrm>
              <a:off x="3525620" y="2023465"/>
              <a:ext cx="9022838" cy="4553428"/>
            </a:xfrm>
            <a:prstGeom prst="rect">
              <a:avLst/>
            </a:prstGeom>
            <a:noFill/>
            <a:ln w="9525"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grpSp>
      <p:grpSp>
        <p:nvGrpSpPr>
          <p:cNvPr id="38" name="组合 37"/>
          <p:cNvGrpSpPr/>
          <p:nvPr/>
        </p:nvGrpSpPr>
        <p:grpSpPr>
          <a:xfrm>
            <a:off x="823866" y="1674889"/>
            <a:ext cx="4227967" cy="4553895"/>
            <a:chOff x="1048628" y="2809955"/>
            <a:chExt cx="10304418" cy="3570742"/>
          </a:xfrm>
        </p:grpSpPr>
        <p:sp>
          <p:nvSpPr>
            <p:cNvPr id="39" name="圆角矩形 38"/>
            <p:cNvSpPr/>
            <p:nvPr/>
          </p:nvSpPr>
          <p:spPr>
            <a:xfrm>
              <a:off x="1048628" y="2809955"/>
              <a:ext cx="10304418" cy="3570742"/>
            </a:xfrm>
            <a:prstGeom prst="roundRect">
              <a:avLst>
                <a:gd name="adj" fmla="val 0"/>
              </a:avLst>
            </a:prstGeom>
            <a:solidFill>
              <a:srgbClr val="E44B46"/>
            </a:solidFill>
            <a:ln>
              <a:noFill/>
            </a:ln>
            <a:effectLst>
              <a:outerShdw blurRad="139700" dist="114300" dir="1020000" sx="101000" sy="101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1350">
                <a:solidFill>
                  <a:schemeClr val="bg1"/>
                </a:solidFill>
              </a:endParaRPr>
            </a:p>
          </p:txBody>
        </p:sp>
        <p:sp>
          <p:nvSpPr>
            <p:cNvPr id="40" name="文本框 303"/>
            <p:cNvSpPr txBox="1"/>
            <p:nvPr/>
          </p:nvSpPr>
          <p:spPr>
            <a:xfrm>
              <a:off x="1579439" y="2892407"/>
              <a:ext cx="9773607" cy="3438598"/>
            </a:xfrm>
            <a:prstGeom prst="rect">
              <a:avLst/>
            </a:prstGeom>
            <a:noFill/>
          </p:spPr>
          <p:txBody>
            <a:bodyPr wrap="square" rtlCol="0">
              <a:spAutoFit/>
            </a:bodyPr>
            <a:lstStyle/>
            <a:p>
              <a:pPr>
                <a:lnSpc>
                  <a:spcPct val="120000"/>
                </a:lnSpc>
              </a:pPr>
              <a:r>
                <a:rPr lang="zh-CN" altLang="en-US" dirty="0">
                  <a:solidFill>
                    <a:schemeClr val="bg1"/>
                  </a:solidFill>
                  <a:latin typeface="微软雅黑" panose="020B0503020204020204" pitchFamily="34" charset="-122"/>
                  <a:ea typeface="微软雅黑" panose="020B0503020204020204" pitchFamily="34" charset="-122"/>
                </a:rPr>
                <a:t>我们党即将迎来百年华诞。从建党的开天辟地，到新中国成立的改天换地，到改革开放的翻天覆地，再到党的十八大以来党和国家事业取得历史性成就、发生历史性变革，根本原因就在于我们党始终坚守了为中国人民谋幸福、为中华民族谋复兴的初心和使命。我们党要始终做到不忘初心、牢记使命，把党和人民事业长长久久推进下去，必须增强政治意识，善于从政治上看问题，善于把握政治大局，不断提高政治判断力、政治领悟力、政治执行力。</a:t>
              </a:r>
            </a:p>
          </p:txBody>
        </p:sp>
      </p:grpSp>
      <p:grpSp>
        <p:nvGrpSpPr>
          <p:cNvPr id="41" name="组合 40"/>
          <p:cNvGrpSpPr/>
          <p:nvPr/>
        </p:nvGrpSpPr>
        <p:grpSpPr>
          <a:xfrm>
            <a:off x="714419" y="1021125"/>
            <a:ext cx="2223430" cy="590390"/>
            <a:chOff x="4527446" y="951570"/>
            <a:chExt cx="1416361" cy="376088"/>
          </a:xfrm>
        </p:grpSpPr>
        <p:sp>
          <p:nvSpPr>
            <p:cNvPr id="42" name="矩形 3"/>
            <p:cNvSpPr>
              <a:spLocks noChangeArrowheads="1"/>
            </p:cNvSpPr>
            <p:nvPr/>
          </p:nvSpPr>
          <p:spPr bwMode="auto">
            <a:xfrm>
              <a:off x="4527446" y="951570"/>
              <a:ext cx="1209821" cy="3075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51416" tIns="25708" rIns="51416" bIns="25708">
              <a:spAutoFit/>
            </a:bodyPr>
            <a:lstStyle/>
            <a:p>
              <a:r>
                <a:rPr lang="zh-CN" altLang="en-US" sz="2800" b="1" dirty="0">
                  <a:solidFill>
                    <a:srgbClr val="C00000"/>
                  </a:solidFill>
                  <a:latin typeface="微软雅黑" panose="020B0503020204020204" pitchFamily="34" charset="-122"/>
                  <a:ea typeface="微软雅黑" panose="020B0503020204020204" pitchFamily="34" charset="-122"/>
                  <a:cs typeface="Arial" panose="020B0604020202020204" pitchFamily="34" charset="0"/>
                </a:rPr>
                <a:t>习近平强调</a:t>
              </a:r>
            </a:p>
          </p:txBody>
        </p:sp>
        <p:sp>
          <p:nvSpPr>
            <p:cNvPr id="43" name="矩形 42"/>
            <p:cNvSpPr/>
            <p:nvPr/>
          </p:nvSpPr>
          <p:spPr>
            <a:xfrm>
              <a:off x="4571776" y="1297283"/>
              <a:ext cx="449733" cy="3037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51418" tIns="25708" rIns="51418" bIns="25708" rtlCol="0" anchor="ctr"/>
            <a:lstStyle/>
            <a:p>
              <a:pPr algn="ctr"/>
              <a:endParaRPr lang="zh-CN" altLang="en-US">
                <a:solidFill>
                  <a:schemeClr val="tx1">
                    <a:lumMod val="50000"/>
                    <a:lumOff val="50000"/>
                  </a:schemeClr>
                </a:solidFill>
                <a:latin typeface="微软雅黑" panose="020B0503020204020204" pitchFamily="34" charset="-122"/>
                <a:ea typeface="微软雅黑" panose="020B0503020204020204" pitchFamily="34" charset="-122"/>
              </a:endParaRPr>
            </a:p>
          </p:txBody>
        </p:sp>
        <p:sp>
          <p:nvSpPr>
            <p:cNvPr id="44" name="矩形 43"/>
            <p:cNvSpPr/>
            <p:nvPr/>
          </p:nvSpPr>
          <p:spPr>
            <a:xfrm>
              <a:off x="5032794" y="1297283"/>
              <a:ext cx="911013" cy="30375"/>
            </a:xfrm>
            <a:prstGeom prst="rect">
              <a:avLst/>
            </a:prstGeom>
            <a:solidFill>
              <a:srgbClr val="202A36"/>
            </a:solidFill>
            <a:ln>
              <a:noFill/>
            </a:ln>
          </p:spPr>
          <p:style>
            <a:lnRef idx="2">
              <a:schemeClr val="accent1">
                <a:shade val="50000"/>
              </a:schemeClr>
            </a:lnRef>
            <a:fillRef idx="1">
              <a:schemeClr val="accent1"/>
            </a:fillRef>
            <a:effectRef idx="0">
              <a:schemeClr val="accent1"/>
            </a:effectRef>
            <a:fontRef idx="minor">
              <a:schemeClr val="lt1"/>
            </a:fontRef>
          </p:style>
          <p:txBody>
            <a:bodyPr lIns="51418" tIns="25708" rIns="51418" bIns="25708" rtlCol="0" anchor="ctr"/>
            <a:lstStyle/>
            <a:p>
              <a:pPr algn="ctr"/>
              <a:endParaRPr lang="zh-CN" altLang="en-US">
                <a:solidFill>
                  <a:schemeClr val="tx1">
                    <a:lumMod val="50000"/>
                    <a:lumOff val="50000"/>
                  </a:schemeClr>
                </a:solidFill>
                <a:latin typeface="微软雅黑" panose="020B0503020204020204" pitchFamily="34" charset="-122"/>
                <a:ea typeface="微软雅黑" panose="020B0503020204020204" pitchFamily="34" charset="-122"/>
              </a:endParaRPr>
            </a:p>
          </p:txBody>
        </p:sp>
      </p:grpSp>
    </p:spTree>
  </p:cSld>
  <p:clrMapOvr>
    <a:masterClrMapping/>
  </p:clrMapOvr>
  <p:transition spd="med">
    <p:pull/>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8"/>
          <p:cNvSpPr txBox="1"/>
          <p:nvPr/>
        </p:nvSpPr>
        <p:spPr>
          <a:xfrm>
            <a:off x="627244" y="85725"/>
            <a:ext cx="11395757" cy="521970"/>
          </a:xfrm>
          <a:prstGeom prst="rect">
            <a:avLst/>
          </a:prstGeom>
          <a:noFill/>
          <a:ln>
            <a:noFill/>
          </a:ln>
        </p:spPr>
        <p:txBody>
          <a:bodyPr wrap="square" rtlCol="0">
            <a:spAutoFit/>
          </a:bodyPr>
          <a:lstStyle/>
          <a:p>
            <a:pPr algn="ctr"/>
            <a:r>
              <a:rPr lang="zh-CN" altLang="en-US" sz="2800" b="1" spc="160" dirty="0">
                <a:solidFill>
                  <a:srgbClr val="FFFF00"/>
                </a:solidFill>
                <a:latin typeface="微软雅黑" panose="020B0503020204020204" pitchFamily="34" charset="-122"/>
                <a:ea typeface="微软雅黑" panose="020B0503020204020204" pitchFamily="34" charset="-122"/>
                <a:sym typeface="+mn-ea"/>
              </a:rPr>
              <a:t>习近平总书记出席中共中央政治局民主生活会并作重要讲话</a:t>
            </a:r>
            <a:endParaRPr lang="zh-CN" altLang="en-US" sz="2800" b="1" dirty="0">
              <a:solidFill>
                <a:schemeClr val="bg1"/>
              </a:solidFill>
              <a:effectLst>
                <a:outerShdw blurRad="38100" dist="38100" dir="2700000" algn="tl">
                  <a:srgbClr val="000000">
                    <a:alpha val="43137"/>
                  </a:srgbClr>
                </a:outerShdw>
              </a:effectLst>
              <a:latin typeface="微软雅黑" panose="020B0503020204020204" pitchFamily="82" charset="2"/>
              <a:ea typeface="微软雅黑" panose="020B0503020204020204" pitchFamily="82" charset="2"/>
            </a:endParaRPr>
          </a:p>
        </p:txBody>
      </p:sp>
      <p:grpSp>
        <p:nvGrpSpPr>
          <p:cNvPr id="22" name="组合 21"/>
          <p:cNvGrpSpPr/>
          <p:nvPr/>
        </p:nvGrpSpPr>
        <p:grpSpPr>
          <a:xfrm>
            <a:off x="5752795" y="1674891"/>
            <a:ext cx="5856948" cy="4553893"/>
            <a:chOff x="3525620" y="2023465"/>
            <a:chExt cx="9022838" cy="4553428"/>
          </a:xfrm>
        </p:grpSpPr>
        <p:sp>
          <p:nvSpPr>
            <p:cNvPr id="36" name="矩形 35"/>
            <p:cNvSpPr/>
            <p:nvPr/>
          </p:nvSpPr>
          <p:spPr>
            <a:xfrm>
              <a:off x="4114835" y="2309208"/>
              <a:ext cx="8191593" cy="3600618"/>
            </a:xfrm>
            <a:prstGeom prst="rect">
              <a:avLst/>
            </a:prstGeom>
          </p:spPr>
          <p:txBody>
            <a:bodyPr wrap="square">
              <a:spAutoFit/>
            </a:bodyPr>
            <a:lstStyle/>
            <a:p>
              <a:pPr>
                <a:lnSpc>
                  <a:spcPct val="200000"/>
                </a:lnSpc>
              </a:pPr>
              <a:r>
                <a:rPr lang="zh-CN" altLang="en-US" sz="2400" b="1" dirty="0">
                  <a:solidFill>
                    <a:srgbClr val="C00000"/>
                  </a:solidFill>
                  <a:latin typeface="微软雅黑" panose="020B0503020204020204" pitchFamily="34" charset="-122"/>
                  <a:ea typeface="微软雅黑" panose="020B0503020204020204" pitchFamily="34" charset="-122"/>
                </a:rPr>
                <a:t>讲政治必须严以律己</a:t>
              </a:r>
              <a:r>
                <a:rPr lang="zh-CN" altLang="en-US" sz="2400" b="1" dirty="0" smtClean="0">
                  <a:solidFill>
                    <a:srgbClr val="C00000"/>
                  </a:solidFill>
                  <a:latin typeface="微软雅黑" panose="020B0503020204020204" pitchFamily="34" charset="-122"/>
                  <a:ea typeface="微软雅黑" panose="020B0503020204020204" pitchFamily="34" charset="-122"/>
                </a:rPr>
                <a:t>。</a:t>
              </a:r>
              <a:endParaRPr lang="en-US" altLang="zh-CN" sz="2400" b="1" dirty="0" smtClean="0">
                <a:solidFill>
                  <a:srgbClr val="C00000"/>
                </a:solidFill>
                <a:latin typeface="微软雅黑" panose="020B0503020204020204" pitchFamily="34" charset="-122"/>
                <a:ea typeface="微软雅黑" panose="020B0503020204020204" pitchFamily="34" charset="-122"/>
              </a:endParaRPr>
            </a:p>
            <a:p>
              <a:pPr>
                <a:lnSpc>
                  <a:spcPct val="200000"/>
                </a:lnSpc>
              </a:pPr>
              <a:r>
                <a:rPr lang="zh-CN" altLang="en-US" dirty="0">
                  <a:solidFill>
                    <a:srgbClr val="663300"/>
                  </a:solidFill>
                  <a:latin typeface="微软雅黑" panose="020B0503020204020204" pitchFamily="34" charset="-122"/>
                  <a:ea typeface="微软雅黑" panose="020B0503020204020204" pitchFamily="34" charset="-122"/>
                </a:rPr>
                <a:t>讲政治必须严以律己。中央政治局的同志必须修身律己，慎终如始，时刻自重自省自警自励，做到慎独慎初慎微慎友。要像珍惜生命一样珍惜自己的节操，做一个一尘不染的人。要带头廉洁治家，带头反对特权。</a:t>
              </a:r>
            </a:p>
          </p:txBody>
        </p:sp>
        <p:sp>
          <p:nvSpPr>
            <p:cNvPr id="37" name="矩形 36"/>
            <p:cNvSpPr/>
            <p:nvPr/>
          </p:nvSpPr>
          <p:spPr bwMode="auto">
            <a:xfrm>
              <a:off x="3525620" y="2023465"/>
              <a:ext cx="9022838" cy="4553428"/>
            </a:xfrm>
            <a:prstGeom prst="rect">
              <a:avLst/>
            </a:prstGeom>
            <a:noFill/>
            <a:ln w="9525"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grpSp>
      <p:grpSp>
        <p:nvGrpSpPr>
          <p:cNvPr id="38" name="组合 37"/>
          <p:cNvGrpSpPr/>
          <p:nvPr/>
        </p:nvGrpSpPr>
        <p:grpSpPr>
          <a:xfrm>
            <a:off x="823866" y="1674889"/>
            <a:ext cx="4227967" cy="4553895"/>
            <a:chOff x="1048628" y="2809955"/>
            <a:chExt cx="10304418" cy="3570742"/>
          </a:xfrm>
        </p:grpSpPr>
        <p:sp>
          <p:nvSpPr>
            <p:cNvPr id="39" name="圆角矩形 38"/>
            <p:cNvSpPr/>
            <p:nvPr/>
          </p:nvSpPr>
          <p:spPr>
            <a:xfrm>
              <a:off x="1048628" y="2809955"/>
              <a:ext cx="10304418" cy="3570742"/>
            </a:xfrm>
            <a:prstGeom prst="roundRect">
              <a:avLst>
                <a:gd name="adj" fmla="val 0"/>
              </a:avLst>
            </a:prstGeom>
            <a:solidFill>
              <a:srgbClr val="E44B46"/>
            </a:solidFill>
            <a:ln>
              <a:noFill/>
            </a:ln>
            <a:effectLst>
              <a:outerShdw blurRad="139700" dist="114300" dir="1020000" sx="101000" sy="101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1350">
                <a:solidFill>
                  <a:schemeClr val="bg1"/>
                </a:solidFill>
              </a:endParaRPr>
            </a:p>
          </p:txBody>
        </p:sp>
        <p:sp>
          <p:nvSpPr>
            <p:cNvPr id="40" name="文本框 303"/>
            <p:cNvSpPr txBox="1"/>
            <p:nvPr/>
          </p:nvSpPr>
          <p:spPr>
            <a:xfrm>
              <a:off x="1579439" y="2892407"/>
              <a:ext cx="9773607" cy="3438598"/>
            </a:xfrm>
            <a:prstGeom prst="rect">
              <a:avLst/>
            </a:prstGeom>
            <a:noFill/>
          </p:spPr>
          <p:txBody>
            <a:bodyPr wrap="square" rtlCol="0">
              <a:spAutoFit/>
            </a:bodyPr>
            <a:lstStyle/>
            <a:p>
              <a:pPr>
                <a:lnSpc>
                  <a:spcPct val="120000"/>
                </a:lnSpc>
              </a:pPr>
              <a:r>
                <a:rPr lang="zh-CN" altLang="en-US" dirty="0">
                  <a:solidFill>
                    <a:schemeClr val="bg1"/>
                  </a:solidFill>
                  <a:latin typeface="微软雅黑" panose="020B0503020204020204" pitchFamily="34" charset="-122"/>
                  <a:ea typeface="微软雅黑" panose="020B0503020204020204" pitchFamily="34" charset="-122"/>
                </a:rPr>
                <a:t>我们党即将迎来百年华诞。从建党的开天辟地，到新中国成立的改天换地，到改革开放的翻天覆地，再到党的十八大以来党和国家事业取得历史性成就、发生历史性变革，根本原因就在于我们党始终坚守了为中国人民谋幸福、为中华民族谋复兴的初心和使命。我们党要始终做到不忘初心、牢记使命，把党和人民事业长长久久推进下去，必须增强政治意识，善于从政治上看问题，善于把握政治大局，不断提高政治判断力、政治领悟力、政治执行力。</a:t>
              </a:r>
            </a:p>
          </p:txBody>
        </p:sp>
      </p:grpSp>
      <p:grpSp>
        <p:nvGrpSpPr>
          <p:cNvPr id="41" name="组合 40"/>
          <p:cNvGrpSpPr/>
          <p:nvPr/>
        </p:nvGrpSpPr>
        <p:grpSpPr>
          <a:xfrm>
            <a:off x="714419" y="1021125"/>
            <a:ext cx="2223430" cy="590390"/>
            <a:chOff x="4527446" y="951570"/>
            <a:chExt cx="1416361" cy="376088"/>
          </a:xfrm>
        </p:grpSpPr>
        <p:sp>
          <p:nvSpPr>
            <p:cNvPr id="42" name="矩形 3"/>
            <p:cNvSpPr>
              <a:spLocks noChangeArrowheads="1"/>
            </p:cNvSpPr>
            <p:nvPr/>
          </p:nvSpPr>
          <p:spPr bwMode="auto">
            <a:xfrm>
              <a:off x="4527446" y="951570"/>
              <a:ext cx="1209821" cy="3075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51416" tIns="25708" rIns="51416" bIns="25708">
              <a:spAutoFit/>
            </a:bodyPr>
            <a:lstStyle/>
            <a:p>
              <a:r>
                <a:rPr lang="zh-CN" altLang="en-US" sz="2800" b="1" dirty="0">
                  <a:solidFill>
                    <a:srgbClr val="C00000"/>
                  </a:solidFill>
                  <a:latin typeface="微软雅黑" panose="020B0503020204020204" pitchFamily="34" charset="-122"/>
                  <a:ea typeface="微软雅黑" panose="020B0503020204020204" pitchFamily="34" charset="-122"/>
                  <a:cs typeface="Arial" panose="020B0604020202020204" pitchFamily="34" charset="0"/>
                </a:rPr>
                <a:t>习近平强调</a:t>
              </a:r>
            </a:p>
          </p:txBody>
        </p:sp>
        <p:sp>
          <p:nvSpPr>
            <p:cNvPr id="43" name="矩形 42"/>
            <p:cNvSpPr/>
            <p:nvPr/>
          </p:nvSpPr>
          <p:spPr>
            <a:xfrm>
              <a:off x="4571776" y="1297283"/>
              <a:ext cx="449733" cy="3037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51418" tIns="25708" rIns="51418" bIns="25708" rtlCol="0" anchor="ctr"/>
            <a:lstStyle/>
            <a:p>
              <a:pPr algn="ctr"/>
              <a:endParaRPr lang="zh-CN" altLang="en-US">
                <a:solidFill>
                  <a:schemeClr val="tx1">
                    <a:lumMod val="50000"/>
                    <a:lumOff val="50000"/>
                  </a:schemeClr>
                </a:solidFill>
                <a:latin typeface="微软雅黑" panose="020B0503020204020204" pitchFamily="34" charset="-122"/>
                <a:ea typeface="微软雅黑" panose="020B0503020204020204" pitchFamily="34" charset="-122"/>
              </a:endParaRPr>
            </a:p>
          </p:txBody>
        </p:sp>
        <p:sp>
          <p:nvSpPr>
            <p:cNvPr id="44" name="矩形 43"/>
            <p:cNvSpPr/>
            <p:nvPr/>
          </p:nvSpPr>
          <p:spPr>
            <a:xfrm>
              <a:off x="5032794" y="1297283"/>
              <a:ext cx="911013" cy="30375"/>
            </a:xfrm>
            <a:prstGeom prst="rect">
              <a:avLst/>
            </a:prstGeom>
            <a:solidFill>
              <a:srgbClr val="202A36"/>
            </a:solidFill>
            <a:ln>
              <a:noFill/>
            </a:ln>
          </p:spPr>
          <p:style>
            <a:lnRef idx="2">
              <a:schemeClr val="accent1">
                <a:shade val="50000"/>
              </a:schemeClr>
            </a:lnRef>
            <a:fillRef idx="1">
              <a:schemeClr val="accent1"/>
            </a:fillRef>
            <a:effectRef idx="0">
              <a:schemeClr val="accent1"/>
            </a:effectRef>
            <a:fontRef idx="minor">
              <a:schemeClr val="lt1"/>
            </a:fontRef>
          </p:style>
          <p:txBody>
            <a:bodyPr lIns="51418" tIns="25708" rIns="51418" bIns="25708" rtlCol="0" anchor="ctr"/>
            <a:lstStyle/>
            <a:p>
              <a:pPr algn="ctr"/>
              <a:endParaRPr lang="zh-CN" altLang="en-US">
                <a:solidFill>
                  <a:schemeClr val="tx1">
                    <a:lumMod val="50000"/>
                    <a:lumOff val="50000"/>
                  </a:schemeClr>
                </a:solidFill>
                <a:latin typeface="微软雅黑" panose="020B0503020204020204" pitchFamily="34" charset="-122"/>
                <a:ea typeface="微软雅黑" panose="020B0503020204020204" pitchFamily="34" charset="-122"/>
              </a:endParaRPr>
            </a:p>
          </p:txBody>
        </p:sp>
      </p:grpSp>
    </p:spTree>
  </p:cSld>
  <p:clrMapOvr>
    <a:masterClrMapping/>
  </p:clrMapOvr>
  <p:transition spd="med">
    <p:pull/>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19735" y="4268470"/>
            <a:ext cx="11468735" cy="2022475"/>
          </a:xfrm>
        </p:spPr>
        <p:txBody>
          <a:bodyPr>
            <a:noAutofit/>
          </a:bodyPr>
          <a:lstStyle/>
          <a:p>
            <a:pPr marL="0" indent="0">
              <a:lnSpc>
                <a:spcPct val="150000"/>
              </a:lnSpc>
              <a:buNone/>
            </a:pPr>
            <a:r>
              <a:rPr lang="zh-CN" altLang="en-US" sz="1600" b="1" dirty="0" smtClean="0">
                <a:latin typeface="微软雅黑" panose="020B0503020204020204" pitchFamily="34" charset="-122"/>
                <a:ea typeface="微软雅黑" panose="020B0503020204020204" pitchFamily="34" charset="-122"/>
              </a:rPr>
              <a:t>党</a:t>
            </a:r>
            <a:r>
              <a:rPr lang="zh-CN" altLang="en-US" sz="1600" b="1" dirty="0">
                <a:latin typeface="微软雅黑" panose="020B0503020204020204" pitchFamily="34" charset="-122"/>
                <a:ea typeface="微软雅黑" panose="020B0503020204020204" pitchFamily="34" charset="-122"/>
              </a:rPr>
              <a:t>的十八届三中全会以来，党中央以前所未有的决心和力度冲破思想观念的束缚，突破利益固化的藩篱，坚决破除各方面体制机制弊端，积极应对外部环境变化带来的风险挑战，开启了气势如虹、波澜壮阔的改革进程。党的十八届三中全会确定的目标任务全面推进，各领域基础性制度框架基本确立，许多领域实现历史性变革、系统性重塑、整体性重构，为推动形成系统完备、科学规范、运行有效的制度体系，使各方面制度更加成熟更加定型奠定了坚实基础，全面深化改革取得历史性伟大成就。要坚定改革信心，汇聚改革合力，再接再厉，锐意进取，推动新发展阶段改革取得更大突破、展现更大作为。</a:t>
            </a:r>
          </a:p>
        </p:txBody>
      </p:sp>
      <p:cxnSp>
        <p:nvCxnSpPr>
          <p:cNvPr id="5" name="直接连接符 4"/>
          <p:cNvCxnSpPr/>
          <p:nvPr>
            <p:custDataLst>
              <p:tags r:id="rId1"/>
            </p:custDataLst>
          </p:nvPr>
        </p:nvCxnSpPr>
        <p:spPr>
          <a:xfrm>
            <a:off x="610829" y="3042137"/>
            <a:ext cx="6351285" cy="0"/>
          </a:xfrm>
          <a:prstGeom prst="line">
            <a:avLst/>
          </a:prstGeom>
          <a:ln w="12700">
            <a:solidFill>
              <a:srgbClr val="BFBFBF"/>
            </a:solidFill>
            <a:prstDash val="solid"/>
          </a:ln>
        </p:spPr>
        <p:style>
          <a:lnRef idx="1">
            <a:schemeClr val="accent1"/>
          </a:lnRef>
          <a:fillRef idx="0">
            <a:schemeClr val="accent1"/>
          </a:fillRef>
          <a:effectRef idx="0">
            <a:schemeClr val="accent1"/>
          </a:effectRef>
          <a:fontRef idx="minor">
            <a:schemeClr val="tx1"/>
          </a:fontRef>
        </p:style>
      </p:cxnSp>
      <p:sp>
        <p:nvSpPr>
          <p:cNvPr id="6" name="文本框 5"/>
          <p:cNvSpPr txBox="1"/>
          <p:nvPr>
            <p:custDataLst>
              <p:tags r:id="rId2"/>
            </p:custDataLst>
          </p:nvPr>
        </p:nvSpPr>
        <p:spPr>
          <a:xfrm>
            <a:off x="419689" y="1405472"/>
            <a:ext cx="6443095" cy="1371727"/>
          </a:xfrm>
          <a:prstGeom prst="rect">
            <a:avLst/>
          </a:prstGeom>
          <a:noFill/>
        </p:spPr>
        <p:txBody>
          <a:bodyPr wrap="square" lIns="63500" tIns="25400" rIns="63500" bIns="25400" rtlCol="0" anchor="b" anchorCtr="0">
            <a:noAutofit/>
          </a:bodyPr>
          <a:lstStyle/>
          <a:p>
            <a:pPr algn="ctr">
              <a:buSzPct val="100000"/>
            </a:pPr>
            <a:r>
              <a:rPr lang="zh-CN" altLang="en-US" sz="3600" b="1" spc="160" dirty="0">
                <a:solidFill>
                  <a:srgbClr val="C00000"/>
                </a:solidFill>
                <a:latin typeface="微软雅黑" panose="020B0503020204020204" pitchFamily="34" charset="-122"/>
                <a:ea typeface="微软雅黑" panose="020B0503020204020204" pitchFamily="34" charset="-122"/>
              </a:rPr>
              <a:t>习近平总书记出席中央全面深化改革委员会第十七次会议并作重要讲话</a:t>
            </a:r>
          </a:p>
        </p:txBody>
      </p:sp>
      <p:sp>
        <p:nvSpPr>
          <p:cNvPr id="7" name="Title 6"/>
          <p:cNvSpPr txBox="1"/>
          <p:nvPr>
            <p:custDataLst>
              <p:tags r:id="rId3"/>
            </p:custDataLst>
          </p:nvPr>
        </p:nvSpPr>
        <p:spPr>
          <a:xfrm>
            <a:off x="419689" y="3042484"/>
            <a:ext cx="6352560" cy="1423199"/>
          </a:xfrm>
          <a:prstGeom prst="rect">
            <a:avLst/>
          </a:prstGeom>
          <a:noFill/>
          <a:ln w="3175">
            <a:noFill/>
            <a:prstDash val="dash"/>
          </a:ln>
        </p:spPr>
        <p:txBody>
          <a:bodyPr wrap="square" lIns="63500" tIns="25400" rIns="63500" bIns="25400" anchor="t" anchorCtr="0">
            <a:no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lvl="0">
              <a:lnSpc>
                <a:spcPct val="120000"/>
              </a:lnSpc>
              <a:spcBef>
                <a:spcPts val="0"/>
              </a:spcBef>
              <a:spcAft>
                <a:spcPts val="800"/>
              </a:spcAft>
              <a:buSzPct val="100000"/>
            </a:pPr>
            <a:r>
              <a:rPr lang="zh-CN" altLang="en-US" sz="1800" spc="100" dirty="0">
                <a:ln w="3175">
                  <a:noFill/>
                  <a:prstDash val="dash"/>
                </a:ln>
                <a:solidFill>
                  <a:srgbClr val="40404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中共中央总书记、国家主席、中央军委主席、中央全面深化改革委员会主任习近平</a:t>
            </a:r>
            <a:r>
              <a:rPr lang="en-US" altLang="zh-CN" sz="1800" spc="100" dirty="0">
                <a:ln w="3175">
                  <a:noFill/>
                  <a:prstDash val="dash"/>
                </a:ln>
                <a:solidFill>
                  <a:srgbClr val="40404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12</a:t>
            </a:r>
            <a:r>
              <a:rPr lang="zh-CN" altLang="en-US" sz="1800" spc="100" dirty="0">
                <a:ln w="3175">
                  <a:noFill/>
                  <a:prstDash val="dash"/>
                </a:ln>
                <a:solidFill>
                  <a:srgbClr val="40404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月</a:t>
            </a:r>
            <a:r>
              <a:rPr lang="en-US" altLang="zh-CN" sz="1800" spc="100" dirty="0">
                <a:ln w="3175">
                  <a:noFill/>
                  <a:prstDash val="dash"/>
                </a:ln>
                <a:solidFill>
                  <a:srgbClr val="40404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30</a:t>
            </a:r>
            <a:r>
              <a:rPr lang="zh-CN" altLang="en-US" sz="1800" spc="100" dirty="0">
                <a:ln w="3175">
                  <a:noFill/>
                  <a:prstDash val="dash"/>
                </a:ln>
                <a:solidFill>
                  <a:srgbClr val="40404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日下午主持召开中央全面深化改革委员会第十七次会议并发表重要讲话。</a:t>
            </a:r>
          </a:p>
        </p:txBody>
      </p:sp>
      <p:pic>
        <p:nvPicPr>
          <p:cNvPr id="9" name="图片 8"/>
          <p:cNvPicPr>
            <a:picLocks noChangeAspect="1"/>
          </p:cNvPicPr>
          <p:nvPr/>
        </p:nvPicPr>
        <p:blipFill rotWithShape="1">
          <a:blip r:embed="rId6"/>
          <a:srcRect t="1022" r="632"/>
          <a:stretch>
            <a:fillRect/>
          </a:stretch>
        </p:blipFill>
        <p:spPr>
          <a:xfrm>
            <a:off x="7054215" y="1148715"/>
            <a:ext cx="4715510" cy="2654935"/>
          </a:xfrm>
          <a:prstGeom prst="rect">
            <a:avLst/>
          </a:prstGeom>
        </p:spPr>
      </p:pic>
    </p:spTree>
  </p:cSld>
  <p:clrMapOvr>
    <a:masterClrMapping/>
  </p:clrMapOvr>
  <p:transition spd="med">
    <p:pull/>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
          <p:cNvSpPr>
            <a:spLocks noChangeArrowheads="1"/>
          </p:cNvSpPr>
          <p:nvPr/>
        </p:nvSpPr>
        <p:spPr bwMode="auto">
          <a:xfrm>
            <a:off x="627242" y="1862241"/>
            <a:ext cx="10879711"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charset="0"/>
                <a:ea typeface="宋体" panose="02010600030101010101" pitchFamily="2" charset="-122"/>
              </a:defRPr>
            </a:lvl1pPr>
            <a:lvl2pPr marL="742950" indent="-285750" eaLnBrk="0" hangingPunct="0">
              <a:defRPr>
                <a:solidFill>
                  <a:schemeClr val="tx1"/>
                </a:solidFill>
                <a:latin typeface="Calibri" panose="020F0502020204030204" charset="0"/>
                <a:ea typeface="宋体" panose="02010600030101010101" pitchFamily="2" charset="-122"/>
              </a:defRPr>
            </a:lvl2pPr>
            <a:lvl3pPr marL="1143000" indent="-228600" eaLnBrk="0" hangingPunct="0">
              <a:defRPr>
                <a:solidFill>
                  <a:schemeClr val="tx1"/>
                </a:solidFill>
                <a:latin typeface="Calibri" panose="020F0502020204030204" charset="0"/>
                <a:ea typeface="宋体" panose="02010600030101010101" pitchFamily="2" charset="-122"/>
              </a:defRPr>
            </a:lvl3pPr>
            <a:lvl4pPr marL="1600200" indent="-228600" eaLnBrk="0" hangingPunct="0">
              <a:defRPr>
                <a:solidFill>
                  <a:schemeClr val="tx1"/>
                </a:solidFill>
                <a:latin typeface="Calibri" panose="020F0502020204030204" charset="0"/>
                <a:ea typeface="宋体" panose="02010600030101010101" pitchFamily="2" charset="-122"/>
              </a:defRPr>
            </a:lvl4pPr>
            <a:lvl5pPr marL="2057400" indent="-228600" eaLnBrk="0" hangingPunct="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9pPr>
          </a:lstStyle>
          <a:p>
            <a:pPr algn="just" eaLnBrk="1" hangingPunct="1"/>
            <a:r>
              <a:rPr lang="zh-CN" altLang="en-US" sz="2000" b="1" dirty="0" smtClean="0">
                <a:solidFill>
                  <a:srgbClr val="FF0000"/>
                </a:solidFill>
                <a:latin typeface="微软雅黑" panose="020B0503020204020204" pitchFamily="34" charset="-122"/>
                <a:ea typeface="微软雅黑" panose="020B0503020204020204" pitchFamily="34" charset="-122"/>
              </a:rPr>
              <a:t>第一</a:t>
            </a:r>
            <a:r>
              <a:rPr lang="zh-CN" altLang="en-US" sz="2000" b="1" dirty="0">
                <a:solidFill>
                  <a:srgbClr val="FF0000"/>
                </a:solidFill>
                <a:latin typeface="微软雅黑" panose="020B0503020204020204" pitchFamily="34" charset="-122"/>
                <a:ea typeface="微软雅黑" panose="020B0503020204020204" pitchFamily="34" charset="-122"/>
              </a:rPr>
              <a:t>，这是一场思想理论的深刻变革。</a:t>
            </a: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rPr>
              <a:t>我们坚持以思想理论创新引领改革实践创新，以总结实践经验推动思想理论丰富和发展，从改革的总体目标、主攻方向、重点任务、方法路径等方面提出一系列具有突破性、战略性、指导性的重要思想和重大论断，科学回答了在新时代为什么要全面深化改革、怎样全面深化改革等一系列重大理论和实践问题。</a:t>
            </a:r>
          </a:p>
        </p:txBody>
      </p:sp>
      <p:sp>
        <p:nvSpPr>
          <p:cNvPr id="16" name="文本框 15"/>
          <p:cNvSpPr txBox="1"/>
          <p:nvPr/>
        </p:nvSpPr>
        <p:spPr>
          <a:xfrm>
            <a:off x="627244" y="85725"/>
            <a:ext cx="11395757" cy="521970"/>
          </a:xfrm>
          <a:prstGeom prst="rect">
            <a:avLst/>
          </a:prstGeom>
          <a:noFill/>
          <a:ln>
            <a:noFill/>
          </a:ln>
        </p:spPr>
        <p:txBody>
          <a:bodyPr wrap="square" rtlCol="0">
            <a:spAutoFit/>
          </a:bodyPr>
          <a:lstStyle/>
          <a:p>
            <a:pPr algn="ctr"/>
            <a:r>
              <a:rPr lang="zh-CN" altLang="en-US" sz="2800" b="1" dirty="0">
                <a:solidFill>
                  <a:schemeClr val="bg1"/>
                </a:solidFill>
                <a:effectLst>
                  <a:outerShdw blurRad="38100" dist="38100" dir="2700000" algn="tl">
                    <a:srgbClr val="000000">
                      <a:alpha val="43137"/>
                    </a:srgbClr>
                  </a:outerShdw>
                </a:effectLst>
                <a:latin typeface="微软雅黑" panose="020B0503020204020204" pitchFamily="82" charset="2"/>
                <a:ea typeface="微软雅黑" panose="020B0503020204020204" pitchFamily="82" charset="2"/>
              </a:rPr>
              <a:t>习近平总书记在中央全面深化改革委员会第十七次会议上作重要讲话</a:t>
            </a:r>
          </a:p>
        </p:txBody>
      </p:sp>
      <p:sp>
        <p:nvSpPr>
          <p:cNvPr id="26" name="矩形 25"/>
          <p:cNvSpPr/>
          <p:nvPr/>
        </p:nvSpPr>
        <p:spPr>
          <a:xfrm>
            <a:off x="627244" y="807213"/>
            <a:ext cx="10789176" cy="923330"/>
          </a:xfrm>
          <a:prstGeom prst="rect">
            <a:avLst/>
          </a:prstGeom>
        </p:spPr>
        <p:txBody>
          <a:bodyPr wrap="square">
            <a:spAutoFit/>
          </a:bodyPr>
          <a:lstStyle/>
          <a:p>
            <a:pPr>
              <a:lnSpc>
                <a:spcPct val="100000"/>
              </a:lnSpc>
            </a:pPr>
            <a:r>
              <a:rPr lang="zh-CN" altLang="en-US" b="1" dirty="0">
                <a:latin typeface="微软雅黑" panose="020B0503020204020204" pitchFamily="34" charset="-122"/>
                <a:ea typeface="微软雅黑" panose="020B0503020204020204" pitchFamily="34" charset="-122"/>
              </a:rPr>
              <a:t>习近平在讲话中指出，回顾这些年改革工作，我们提出的一系列创新理论、采取的一系列重大举措、取得的一系列重大突破，都是革命性的，开创了以改革开放推动党和国家各项事业取得历史性成就、发生历史性变革的新局面。</a:t>
            </a:r>
          </a:p>
        </p:txBody>
      </p:sp>
      <p:sp>
        <p:nvSpPr>
          <p:cNvPr id="7" name="矩形 1"/>
          <p:cNvSpPr>
            <a:spLocks noChangeArrowheads="1"/>
          </p:cNvSpPr>
          <p:nvPr/>
        </p:nvSpPr>
        <p:spPr bwMode="auto">
          <a:xfrm>
            <a:off x="627242" y="2880766"/>
            <a:ext cx="10879711" cy="11387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charset="0"/>
                <a:ea typeface="宋体" panose="02010600030101010101" pitchFamily="2" charset="-122"/>
              </a:defRPr>
            </a:lvl1pPr>
            <a:lvl2pPr marL="742950" indent="-285750" eaLnBrk="0" hangingPunct="0">
              <a:defRPr>
                <a:solidFill>
                  <a:schemeClr val="tx1"/>
                </a:solidFill>
                <a:latin typeface="Calibri" panose="020F0502020204030204" charset="0"/>
                <a:ea typeface="宋体" panose="02010600030101010101" pitchFamily="2" charset="-122"/>
              </a:defRPr>
            </a:lvl2pPr>
            <a:lvl3pPr marL="1143000" indent="-228600" eaLnBrk="0" hangingPunct="0">
              <a:defRPr>
                <a:solidFill>
                  <a:schemeClr val="tx1"/>
                </a:solidFill>
                <a:latin typeface="Calibri" panose="020F0502020204030204" charset="0"/>
                <a:ea typeface="宋体" panose="02010600030101010101" pitchFamily="2" charset="-122"/>
              </a:defRPr>
            </a:lvl3pPr>
            <a:lvl4pPr marL="1600200" indent="-228600" eaLnBrk="0" hangingPunct="0">
              <a:defRPr>
                <a:solidFill>
                  <a:schemeClr val="tx1"/>
                </a:solidFill>
                <a:latin typeface="Calibri" panose="020F0502020204030204" charset="0"/>
                <a:ea typeface="宋体" panose="02010600030101010101" pitchFamily="2" charset="-122"/>
              </a:defRPr>
            </a:lvl4pPr>
            <a:lvl5pPr marL="2057400" indent="-228600" eaLnBrk="0" hangingPunct="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9pPr>
          </a:lstStyle>
          <a:p>
            <a:pPr algn="just" eaLnBrk="1" hangingPunct="1"/>
            <a:r>
              <a:rPr lang="zh-CN" altLang="en-US" sz="2000" b="1" dirty="0" smtClean="0">
                <a:solidFill>
                  <a:srgbClr val="FF0000"/>
                </a:solidFill>
                <a:latin typeface="微软雅黑" panose="020B0503020204020204" pitchFamily="34" charset="-122"/>
                <a:ea typeface="微软雅黑" panose="020B0503020204020204" pitchFamily="34" charset="-122"/>
              </a:rPr>
              <a:t>第二</a:t>
            </a:r>
            <a:r>
              <a:rPr lang="zh-CN" altLang="en-US" sz="2000" b="1" dirty="0">
                <a:solidFill>
                  <a:srgbClr val="FF0000"/>
                </a:solidFill>
                <a:latin typeface="微软雅黑" panose="020B0503020204020204" pitchFamily="34" charset="-122"/>
                <a:ea typeface="微软雅黑" panose="020B0503020204020204" pitchFamily="34" charset="-122"/>
              </a:rPr>
              <a:t>，这是一场改革组织方式的深刻变革。</a:t>
            </a: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rPr>
              <a:t>我们加强党对全面深化改革的集中统一领导，以全局观念和系统思维谋划推进改革，从前期夯基垒台、立柱架梁，到中期全面推进、积厚成势，再到现阶段加强系统集成、协同高效，蹄疾步稳、有力有序解决各领域各方面体制性障碍、机制性梗阻、政策性创新问题，方向目标清晰，战略部署明确，方法路径高效，实现由局部探索、破冰突围到系统协调、全面深化的历史性转变。</a:t>
            </a:r>
          </a:p>
        </p:txBody>
      </p:sp>
      <p:sp>
        <p:nvSpPr>
          <p:cNvPr id="8" name="矩形 1"/>
          <p:cNvSpPr>
            <a:spLocks noChangeArrowheads="1"/>
          </p:cNvSpPr>
          <p:nvPr/>
        </p:nvSpPr>
        <p:spPr bwMode="auto">
          <a:xfrm>
            <a:off x="627242" y="4145512"/>
            <a:ext cx="10879711" cy="11387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charset="0"/>
                <a:ea typeface="宋体" panose="02010600030101010101" pitchFamily="2" charset="-122"/>
              </a:defRPr>
            </a:lvl1pPr>
            <a:lvl2pPr marL="742950" indent="-285750" eaLnBrk="0" hangingPunct="0">
              <a:defRPr>
                <a:solidFill>
                  <a:schemeClr val="tx1"/>
                </a:solidFill>
                <a:latin typeface="Calibri" panose="020F0502020204030204" charset="0"/>
                <a:ea typeface="宋体" panose="02010600030101010101" pitchFamily="2" charset="-122"/>
              </a:defRPr>
            </a:lvl2pPr>
            <a:lvl3pPr marL="1143000" indent="-228600" eaLnBrk="0" hangingPunct="0">
              <a:defRPr>
                <a:solidFill>
                  <a:schemeClr val="tx1"/>
                </a:solidFill>
                <a:latin typeface="Calibri" panose="020F0502020204030204" charset="0"/>
                <a:ea typeface="宋体" panose="02010600030101010101" pitchFamily="2" charset="-122"/>
              </a:defRPr>
            </a:lvl3pPr>
            <a:lvl4pPr marL="1600200" indent="-228600" eaLnBrk="0" hangingPunct="0">
              <a:defRPr>
                <a:solidFill>
                  <a:schemeClr val="tx1"/>
                </a:solidFill>
                <a:latin typeface="Calibri" panose="020F0502020204030204" charset="0"/>
                <a:ea typeface="宋体" panose="02010600030101010101" pitchFamily="2" charset="-122"/>
              </a:defRPr>
            </a:lvl4pPr>
            <a:lvl5pPr marL="2057400" indent="-228600" eaLnBrk="0" hangingPunct="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9pPr>
          </a:lstStyle>
          <a:p>
            <a:pPr algn="just" eaLnBrk="1" hangingPunct="1"/>
            <a:r>
              <a:rPr lang="zh-CN" altLang="en-US" sz="2000" b="1" dirty="0">
                <a:solidFill>
                  <a:srgbClr val="FF0000"/>
                </a:solidFill>
                <a:latin typeface="微软雅黑" panose="020B0503020204020204" pitchFamily="34" charset="-122"/>
                <a:ea typeface="微软雅黑" panose="020B0503020204020204" pitchFamily="34" charset="-122"/>
              </a:rPr>
              <a:t>第三，这是一场国家制度和治理体系的深刻变革。</a:t>
            </a: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rPr>
              <a:t>我们始终突出制度建设这条主线，不断健全制度框架，筑牢根本制度、完善基本制度、创新重要制度。在抗击新冠肺炎疫情、决胜全面建成小康社会、决战脱贫攻坚、“十三五”规划实施、全年经济工作等进程中，制度建设发挥了重要作用，改革的关键一招作用充分彰显。无论从改革广度和深度看，还是从党和国家各项事业发展对改革的实际检验看，取得的重大成就都具有鲜明的时代性和实践性。</a:t>
            </a:r>
          </a:p>
        </p:txBody>
      </p:sp>
      <p:sp>
        <p:nvSpPr>
          <p:cNvPr id="9" name="矩形 1"/>
          <p:cNvSpPr>
            <a:spLocks noChangeArrowheads="1"/>
          </p:cNvSpPr>
          <p:nvPr/>
        </p:nvSpPr>
        <p:spPr bwMode="auto">
          <a:xfrm>
            <a:off x="627243" y="5410259"/>
            <a:ext cx="10879712" cy="11387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charset="0"/>
                <a:ea typeface="宋体" panose="02010600030101010101" pitchFamily="2" charset="-122"/>
              </a:defRPr>
            </a:lvl1pPr>
            <a:lvl2pPr marL="742950" indent="-285750" eaLnBrk="0" hangingPunct="0">
              <a:defRPr>
                <a:solidFill>
                  <a:schemeClr val="tx1"/>
                </a:solidFill>
                <a:latin typeface="Calibri" panose="020F0502020204030204" charset="0"/>
                <a:ea typeface="宋体" panose="02010600030101010101" pitchFamily="2" charset="-122"/>
              </a:defRPr>
            </a:lvl2pPr>
            <a:lvl3pPr marL="1143000" indent="-228600" eaLnBrk="0" hangingPunct="0">
              <a:defRPr>
                <a:solidFill>
                  <a:schemeClr val="tx1"/>
                </a:solidFill>
                <a:latin typeface="Calibri" panose="020F0502020204030204" charset="0"/>
                <a:ea typeface="宋体" panose="02010600030101010101" pitchFamily="2" charset="-122"/>
              </a:defRPr>
            </a:lvl3pPr>
            <a:lvl4pPr marL="1600200" indent="-228600" eaLnBrk="0" hangingPunct="0">
              <a:defRPr>
                <a:solidFill>
                  <a:schemeClr val="tx1"/>
                </a:solidFill>
                <a:latin typeface="Calibri" panose="020F0502020204030204" charset="0"/>
                <a:ea typeface="宋体" panose="02010600030101010101" pitchFamily="2" charset="-122"/>
              </a:defRPr>
            </a:lvl4pPr>
            <a:lvl5pPr marL="2057400" indent="-228600" eaLnBrk="0" hangingPunct="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9pPr>
          </a:lstStyle>
          <a:p>
            <a:pPr algn="just" eaLnBrk="1" hangingPunct="1"/>
            <a:r>
              <a:rPr lang="zh-CN" altLang="en-US" sz="2000" b="1" dirty="0">
                <a:solidFill>
                  <a:srgbClr val="FF0000"/>
                </a:solidFill>
                <a:latin typeface="微软雅黑" panose="020B0503020204020204" pitchFamily="34" charset="-122"/>
                <a:ea typeface="微软雅黑" panose="020B0503020204020204" pitchFamily="34" charset="-122"/>
              </a:rPr>
              <a:t>第四，这是一场人民广泛参与的深刻变革。</a:t>
            </a:r>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rPr>
              <a:t>我们以人民为中心推进改革，坚持加强党的领导和尊重人民首创精神相结合，坚持顶层设计和摸着石头过河相协调，坚持试点先行和全面推进相促进，抓住人民最关心最直接最现实的利益问题推进重点领域改革，不断增强人民获得感、幸福感、安全感，全社会形成改革创新活力竞相迸发、充分涌流的生动局面。</a:t>
            </a:r>
          </a:p>
        </p:txBody>
      </p:sp>
    </p:spTree>
  </p:cSld>
  <p:clrMapOvr>
    <a:masterClrMapping/>
  </p:clrMapOvr>
  <p:transition spd="med">
    <p:pull/>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512674" y="953408"/>
            <a:ext cx="2223430" cy="590390"/>
            <a:chOff x="4527446" y="951570"/>
            <a:chExt cx="1416361" cy="376088"/>
          </a:xfrm>
        </p:grpSpPr>
        <p:sp>
          <p:nvSpPr>
            <p:cNvPr id="6" name="矩形 3"/>
            <p:cNvSpPr>
              <a:spLocks noChangeArrowheads="1"/>
            </p:cNvSpPr>
            <p:nvPr/>
          </p:nvSpPr>
          <p:spPr bwMode="auto">
            <a:xfrm>
              <a:off x="4527446" y="951570"/>
              <a:ext cx="1209821" cy="3075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51416" tIns="25708" rIns="51416" bIns="25708">
              <a:spAutoFit/>
            </a:bodyPr>
            <a:lstStyle/>
            <a:p>
              <a:r>
                <a:rPr lang="zh-CN" altLang="en-US" sz="2800" b="1" dirty="0" smtClean="0">
                  <a:solidFill>
                    <a:srgbClr val="C00000"/>
                  </a:solidFill>
                  <a:latin typeface="微软雅黑" panose="020B0503020204020204" pitchFamily="34" charset="-122"/>
                  <a:ea typeface="微软雅黑" panose="020B0503020204020204" pitchFamily="34" charset="-122"/>
                  <a:cs typeface="Arial" panose="020B0604020202020204" pitchFamily="34" charset="0"/>
                </a:rPr>
                <a:t>习近平</a:t>
              </a:r>
              <a:r>
                <a:rPr lang="zh-CN" altLang="en-US" sz="2800" b="1" dirty="0">
                  <a:solidFill>
                    <a:srgbClr val="C00000"/>
                  </a:solidFill>
                  <a:latin typeface="微软雅黑" panose="020B0503020204020204" pitchFamily="34" charset="-122"/>
                  <a:ea typeface="微软雅黑" panose="020B0503020204020204" pitchFamily="34" charset="-122"/>
                  <a:cs typeface="Arial" panose="020B0604020202020204" pitchFamily="34" charset="0"/>
                </a:rPr>
                <a:t>强调</a:t>
              </a:r>
            </a:p>
          </p:txBody>
        </p:sp>
        <p:sp>
          <p:nvSpPr>
            <p:cNvPr id="7" name="矩形 6"/>
            <p:cNvSpPr/>
            <p:nvPr/>
          </p:nvSpPr>
          <p:spPr>
            <a:xfrm>
              <a:off x="4571776" y="1297283"/>
              <a:ext cx="449733" cy="3037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51418" tIns="25708" rIns="51418" bIns="25708" rtlCol="0" anchor="ctr"/>
            <a:lstStyle/>
            <a:p>
              <a:pPr algn="ctr"/>
              <a:endParaRPr lang="zh-CN" altLang="en-US">
                <a:solidFill>
                  <a:schemeClr val="tx1">
                    <a:lumMod val="50000"/>
                    <a:lumOff val="50000"/>
                  </a:schemeClr>
                </a:solidFill>
                <a:latin typeface="微软雅黑" panose="020B0503020204020204" pitchFamily="34" charset="-122"/>
                <a:ea typeface="微软雅黑" panose="020B0503020204020204" pitchFamily="34" charset="-122"/>
              </a:endParaRPr>
            </a:p>
          </p:txBody>
        </p:sp>
        <p:sp>
          <p:nvSpPr>
            <p:cNvPr id="8" name="矩形 7"/>
            <p:cNvSpPr/>
            <p:nvPr/>
          </p:nvSpPr>
          <p:spPr>
            <a:xfrm>
              <a:off x="5032794" y="1297283"/>
              <a:ext cx="911013" cy="30375"/>
            </a:xfrm>
            <a:prstGeom prst="rect">
              <a:avLst/>
            </a:prstGeom>
            <a:solidFill>
              <a:srgbClr val="202A36"/>
            </a:solidFill>
            <a:ln>
              <a:noFill/>
            </a:ln>
          </p:spPr>
          <p:style>
            <a:lnRef idx="2">
              <a:schemeClr val="accent1">
                <a:shade val="50000"/>
              </a:schemeClr>
            </a:lnRef>
            <a:fillRef idx="1">
              <a:schemeClr val="accent1"/>
            </a:fillRef>
            <a:effectRef idx="0">
              <a:schemeClr val="accent1"/>
            </a:effectRef>
            <a:fontRef idx="minor">
              <a:schemeClr val="lt1"/>
            </a:fontRef>
          </p:style>
          <p:txBody>
            <a:bodyPr lIns="51418" tIns="25708" rIns="51418" bIns="25708" rtlCol="0" anchor="ctr"/>
            <a:lstStyle/>
            <a:p>
              <a:pPr algn="ctr"/>
              <a:endParaRPr lang="zh-CN" altLang="en-US">
                <a:solidFill>
                  <a:schemeClr val="tx1">
                    <a:lumMod val="50000"/>
                    <a:lumOff val="50000"/>
                  </a:schemeClr>
                </a:solidFill>
                <a:latin typeface="微软雅黑" panose="020B0503020204020204" pitchFamily="34" charset="-122"/>
                <a:ea typeface="微软雅黑" panose="020B0503020204020204" pitchFamily="34" charset="-122"/>
              </a:endParaRPr>
            </a:p>
          </p:txBody>
        </p:sp>
      </p:grpSp>
      <p:sp>
        <p:nvSpPr>
          <p:cNvPr id="9" name="文本框 8"/>
          <p:cNvSpPr txBox="1"/>
          <p:nvPr/>
        </p:nvSpPr>
        <p:spPr>
          <a:xfrm>
            <a:off x="627244" y="85725"/>
            <a:ext cx="11395757" cy="521970"/>
          </a:xfrm>
          <a:prstGeom prst="rect">
            <a:avLst/>
          </a:prstGeom>
          <a:noFill/>
          <a:ln>
            <a:noFill/>
          </a:ln>
        </p:spPr>
        <p:txBody>
          <a:bodyPr wrap="square" rtlCol="0">
            <a:spAutoFit/>
          </a:bodyPr>
          <a:lstStyle/>
          <a:p>
            <a:pPr algn="ctr"/>
            <a:r>
              <a:rPr lang="zh-CN" altLang="en-US" sz="2800" b="1" dirty="0">
                <a:solidFill>
                  <a:schemeClr val="bg1"/>
                </a:solidFill>
                <a:effectLst>
                  <a:outerShdw blurRad="38100" dist="38100" dir="2700000" algn="tl">
                    <a:srgbClr val="000000">
                      <a:alpha val="43137"/>
                    </a:srgbClr>
                  </a:outerShdw>
                </a:effectLst>
                <a:latin typeface="微软雅黑" panose="020B0503020204020204" pitchFamily="82" charset="2"/>
                <a:ea typeface="微软雅黑" panose="020B0503020204020204" pitchFamily="82" charset="2"/>
              </a:rPr>
              <a:t>习近平总书记在中央全面深化改革委员会第十七次会议上作重要讲话</a:t>
            </a:r>
          </a:p>
        </p:txBody>
      </p:sp>
      <p:sp>
        <p:nvSpPr>
          <p:cNvPr id="2" name="文本框 1"/>
          <p:cNvSpPr txBox="1"/>
          <p:nvPr/>
        </p:nvSpPr>
        <p:spPr>
          <a:xfrm>
            <a:off x="379730" y="1784350"/>
            <a:ext cx="11431905" cy="4707890"/>
          </a:xfrm>
          <a:prstGeom prst="rect">
            <a:avLst/>
          </a:prstGeom>
          <a:noFill/>
        </p:spPr>
        <p:txBody>
          <a:bodyPr wrap="square" rtlCol="0">
            <a:spAutoFit/>
          </a:bodyPr>
          <a:lstStyle/>
          <a:p>
            <a:pPr>
              <a:lnSpc>
                <a:spcPct val="150000"/>
              </a:lnSpc>
            </a:pPr>
            <a:r>
              <a:rPr lang="zh-CN" altLang="en-US" sz="2000" dirty="0" smtClean="0">
                <a:solidFill>
                  <a:schemeClr val="tx1">
                    <a:lumMod val="95000"/>
                    <a:lumOff val="5000"/>
                  </a:schemeClr>
                </a:solidFill>
                <a:latin typeface="微软雅黑" panose="020B0503020204020204" pitchFamily="34" charset="-122"/>
                <a:ea typeface="微软雅黑" panose="020B0503020204020204" pitchFamily="34" charset="-122"/>
                <a:sym typeface="+mn-ea"/>
              </a:rPr>
              <a:t>改革</a:t>
            </a:r>
            <a:r>
              <a:rPr lang="zh-CN" altLang="en-US" sz="2000" dirty="0">
                <a:solidFill>
                  <a:schemeClr val="tx1">
                    <a:lumMod val="95000"/>
                    <a:lumOff val="5000"/>
                  </a:schemeClr>
                </a:solidFill>
                <a:latin typeface="微软雅黑" panose="020B0503020204020204" pitchFamily="34" charset="-122"/>
                <a:ea typeface="微软雅黑" panose="020B0503020204020204" pitchFamily="34" charset="-122"/>
                <a:sym typeface="+mn-ea"/>
              </a:rPr>
              <a:t>道路上仍面临着很多复杂的矛盾和问题，我们已经啃下了不少硬骨头但还有许多硬骨头要啃，我们攻克了不少难关但还有许多难关要攻克。</a:t>
            </a:r>
          </a:p>
          <a:p>
            <a:pPr marL="342900" indent="-342900">
              <a:lnSpc>
                <a:spcPct val="150000"/>
              </a:lnSpc>
              <a:buFont typeface="Arial" panose="020B0604020202020204" pitchFamily="34" charset="0"/>
              <a:buChar char="•"/>
            </a:pPr>
            <a:r>
              <a:rPr lang="zh-CN" altLang="en-US" sz="2000" dirty="0">
                <a:solidFill>
                  <a:schemeClr val="tx1">
                    <a:lumMod val="95000"/>
                    <a:lumOff val="5000"/>
                  </a:schemeClr>
                </a:solidFill>
                <a:latin typeface="微软雅黑" panose="020B0503020204020204" pitchFamily="34" charset="-122"/>
                <a:ea typeface="微软雅黑" panose="020B0503020204020204" pitchFamily="34" charset="-122"/>
                <a:sym typeface="+mn-ea"/>
              </a:rPr>
              <a:t>要把接续推进改革同服务党和国家工作大局结合起来，围绕落实新发展理念、构建新发展格局、推动高质量发展等战略目标任务，推进创造性、引领性改革。</a:t>
            </a:r>
          </a:p>
          <a:p>
            <a:pPr marL="342900" indent="-342900">
              <a:lnSpc>
                <a:spcPct val="150000"/>
              </a:lnSpc>
              <a:buFont typeface="Arial" panose="020B0604020202020204" pitchFamily="34" charset="0"/>
              <a:buChar char="•"/>
            </a:pPr>
            <a:r>
              <a:rPr lang="zh-CN" altLang="en-US" sz="2000" dirty="0">
                <a:solidFill>
                  <a:schemeClr val="tx1">
                    <a:lumMod val="95000"/>
                    <a:lumOff val="5000"/>
                  </a:schemeClr>
                </a:solidFill>
                <a:latin typeface="微软雅黑" panose="020B0503020204020204" pitchFamily="34" charset="-122"/>
                <a:ea typeface="微软雅黑" panose="020B0503020204020204" pitchFamily="34" charset="-122"/>
                <a:sym typeface="+mn-ea"/>
              </a:rPr>
              <a:t>要把深化改革攻坚同促进制度集成结合起来，聚焦基础性和具有重大牵引作用的改革举措，加强制度创新充分联动和衔接配套，提升改革综合效能。</a:t>
            </a:r>
          </a:p>
          <a:p>
            <a:pPr marL="342900" indent="-342900">
              <a:lnSpc>
                <a:spcPct val="150000"/>
              </a:lnSpc>
              <a:buFont typeface="Arial" panose="020B0604020202020204" pitchFamily="34" charset="0"/>
              <a:buChar char="•"/>
            </a:pPr>
            <a:r>
              <a:rPr lang="zh-CN" altLang="en-US" sz="2000" dirty="0">
                <a:solidFill>
                  <a:schemeClr val="tx1">
                    <a:lumMod val="95000"/>
                    <a:lumOff val="5000"/>
                  </a:schemeClr>
                </a:solidFill>
                <a:latin typeface="微软雅黑" panose="020B0503020204020204" pitchFamily="34" charset="-122"/>
                <a:ea typeface="微软雅黑" panose="020B0503020204020204" pitchFamily="34" charset="-122"/>
                <a:sym typeface="+mn-ea"/>
              </a:rPr>
              <a:t>要把推进改革同防范化解重大风险结合起来，深入研判改革形势和任务，科学谋划推动落实改革的时机、方式、节奏，推动改革行稳致远。</a:t>
            </a:r>
          </a:p>
          <a:p>
            <a:pPr marL="342900" indent="-342900">
              <a:lnSpc>
                <a:spcPct val="150000"/>
              </a:lnSpc>
              <a:buFont typeface="Arial" panose="020B0604020202020204" pitchFamily="34" charset="0"/>
              <a:buChar char="•"/>
            </a:pPr>
            <a:r>
              <a:rPr lang="zh-CN" altLang="en-US" sz="2000" dirty="0">
                <a:solidFill>
                  <a:schemeClr val="tx1">
                    <a:lumMod val="95000"/>
                    <a:lumOff val="5000"/>
                  </a:schemeClr>
                </a:solidFill>
                <a:latin typeface="微软雅黑" panose="020B0503020204020204" pitchFamily="34" charset="-122"/>
                <a:ea typeface="微软雅黑" panose="020B0503020204020204" pitchFamily="34" charset="-122"/>
                <a:sym typeface="+mn-ea"/>
              </a:rPr>
              <a:t>要把激发创新活力同凝聚奋进力量结合起来，强化激励机制，充分调动各方面推进改革的积极性、主动性、创造性，推动改革在新发展阶段打开新局面。</a:t>
            </a:r>
          </a:p>
        </p:txBody>
      </p:sp>
    </p:spTree>
  </p:cSld>
  <p:clrMapOvr>
    <a:masterClrMapping/>
  </p:clrMapOvr>
  <p:transition spd="med">
    <p:pull/>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
          <p:cNvSpPr>
            <a:spLocks noChangeArrowheads="1"/>
          </p:cNvSpPr>
          <p:nvPr/>
        </p:nvSpPr>
        <p:spPr bwMode="auto">
          <a:xfrm>
            <a:off x="697789" y="1044767"/>
            <a:ext cx="10691470" cy="1261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charset="0"/>
                <a:ea typeface="宋体" panose="02010600030101010101" pitchFamily="2" charset="-122"/>
              </a:defRPr>
            </a:lvl1pPr>
            <a:lvl2pPr marL="742950" indent="-285750" eaLnBrk="0" hangingPunct="0">
              <a:defRPr>
                <a:solidFill>
                  <a:schemeClr val="tx1"/>
                </a:solidFill>
                <a:latin typeface="Calibri" panose="020F0502020204030204" charset="0"/>
                <a:ea typeface="宋体" panose="02010600030101010101" pitchFamily="2" charset="-122"/>
              </a:defRPr>
            </a:lvl2pPr>
            <a:lvl3pPr marL="1143000" indent="-228600" eaLnBrk="0" hangingPunct="0">
              <a:defRPr>
                <a:solidFill>
                  <a:schemeClr val="tx1"/>
                </a:solidFill>
                <a:latin typeface="Calibri" panose="020F0502020204030204" charset="0"/>
                <a:ea typeface="宋体" panose="02010600030101010101" pitchFamily="2" charset="-122"/>
              </a:defRPr>
            </a:lvl3pPr>
            <a:lvl4pPr marL="1600200" indent="-228600" eaLnBrk="0" hangingPunct="0">
              <a:defRPr>
                <a:solidFill>
                  <a:schemeClr val="tx1"/>
                </a:solidFill>
                <a:latin typeface="Calibri" panose="020F0502020204030204" charset="0"/>
                <a:ea typeface="宋体" panose="02010600030101010101" pitchFamily="2" charset="-122"/>
              </a:defRPr>
            </a:lvl4pPr>
            <a:lvl5pPr marL="2057400" indent="-228600" eaLnBrk="0" hangingPunct="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9pPr>
          </a:lstStyle>
          <a:p>
            <a:pPr algn="just" eaLnBrk="1" hangingPunct="1"/>
            <a:r>
              <a:rPr lang="en-US" altLang="zh-CN" sz="2200" b="1" dirty="0" smtClean="0">
                <a:solidFill>
                  <a:srgbClr val="FF0000"/>
                </a:solidFill>
                <a:latin typeface="微软雅黑" panose="020B0503020204020204" pitchFamily="34" charset="-122"/>
                <a:ea typeface="微软雅黑" panose="020B0503020204020204" pitchFamily="34" charset="-122"/>
              </a:rPr>
              <a:t>——</a:t>
            </a:r>
            <a:r>
              <a:rPr lang="zh-CN" altLang="en-US" sz="2200" b="1" dirty="0">
                <a:solidFill>
                  <a:srgbClr val="FF0000"/>
                </a:solidFill>
                <a:latin typeface="微软雅黑" panose="020B0503020204020204" pitchFamily="34" charset="-122"/>
                <a:ea typeface="微软雅黑" panose="020B0503020204020204" pitchFamily="34" charset="-122"/>
              </a:rPr>
              <a:t>会议指出，</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中央企业党委（党组）是党的组织体系的重要组成部分，发挥把方向、管大局、促落实的领导作用。要完善体制机制，明确党委（党组）在决策、执行、监督各环节的权责和工作方式，正确处理党委（党组）和董事会、经理层等治理主体的关系，坚持权责法定、权责透明、协调运转、有效制衡的公司治理机制，推动制度优势更好转化为治理效能。</a:t>
            </a:r>
          </a:p>
        </p:txBody>
      </p:sp>
      <p:sp>
        <p:nvSpPr>
          <p:cNvPr id="19" name="矩形 1"/>
          <p:cNvSpPr>
            <a:spLocks noChangeArrowheads="1"/>
          </p:cNvSpPr>
          <p:nvPr/>
        </p:nvSpPr>
        <p:spPr bwMode="auto">
          <a:xfrm>
            <a:off x="697789" y="2554267"/>
            <a:ext cx="10691470" cy="1261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charset="0"/>
                <a:ea typeface="宋体" panose="02010600030101010101" pitchFamily="2" charset="-122"/>
              </a:defRPr>
            </a:lvl1pPr>
            <a:lvl2pPr marL="742950" indent="-285750" eaLnBrk="0" hangingPunct="0">
              <a:defRPr>
                <a:solidFill>
                  <a:schemeClr val="tx1"/>
                </a:solidFill>
                <a:latin typeface="Calibri" panose="020F0502020204030204" charset="0"/>
                <a:ea typeface="宋体" panose="02010600030101010101" pitchFamily="2" charset="-122"/>
              </a:defRPr>
            </a:lvl2pPr>
            <a:lvl3pPr marL="1143000" indent="-228600" eaLnBrk="0" hangingPunct="0">
              <a:defRPr>
                <a:solidFill>
                  <a:schemeClr val="tx1"/>
                </a:solidFill>
                <a:latin typeface="Calibri" panose="020F0502020204030204" charset="0"/>
                <a:ea typeface="宋体" panose="02010600030101010101" pitchFamily="2" charset="-122"/>
              </a:defRPr>
            </a:lvl3pPr>
            <a:lvl4pPr marL="1600200" indent="-228600" eaLnBrk="0" hangingPunct="0">
              <a:defRPr>
                <a:solidFill>
                  <a:schemeClr val="tx1"/>
                </a:solidFill>
                <a:latin typeface="Calibri" panose="020F0502020204030204" charset="0"/>
                <a:ea typeface="宋体" panose="02010600030101010101" pitchFamily="2" charset="-122"/>
              </a:defRPr>
            </a:lvl4pPr>
            <a:lvl5pPr marL="2057400" indent="-228600" eaLnBrk="0" hangingPunct="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9pPr>
          </a:lstStyle>
          <a:p>
            <a:pPr algn="just" eaLnBrk="1" hangingPunct="1"/>
            <a:r>
              <a:rPr lang="en-US" altLang="zh-CN" sz="2200" b="1" dirty="0" smtClean="0">
                <a:solidFill>
                  <a:srgbClr val="FF0000"/>
                </a:solidFill>
                <a:latin typeface="微软雅黑" panose="020B0503020204020204" pitchFamily="34" charset="-122"/>
                <a:ea typeface="微软雅黑" panose="020B0503020204020204" pitchFamily="34" charset="-122"/>
              </a:rPr>
              <a:t>——</a:t>
            </a:r>
            <a:r>
              <a:rPr lang="zh-CN" altLang="en-US" sz="2200" b="1" dirty="0" smtClean="0">
                <a:solidFill>
                  <a:srgbClr val="FF0000"/>
                </a:solidFill>
                <a:latin typeface="微软雅黑" panose="020B0503020204020204" pitchFamily="34" charset="-122"/>
                <a:ea typeface="微软雅黑" panose="020B0503020204020204" pitchFamily="34" charset="-122"/>
              </a:rPr>
              <a:t>会议强调</a:t>
            </a:r>
            <a:r>
              <a:rPr lang="zh-CN" altLang="en-US" sz="2200" b="1" dirty="0">
                <a:solidFill>
                  <a:srgbClr val="FF0000"/>
                </a:solidFill>
                <a:latin typeface="微软雅黑" panose="020B0503020204020204" pitchFamily="34" charset="-122"/>
                <a:ea typeface="微软雅黑" panose="020B0503020204020204" pitchFamily="34" charset="-122"/>
              </a:rPr>
              <a:t>，</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建立健全绿色低碳循环发展经济体系，促进经济社会发展全面绿色转型，是解决我国资源环境生态问题的基础之策。要坚定不移贯彻新发展理念，全方位全过程推行绿色规划、绿色设计、绿色投资、绿色建设、绿色生产、绿色流通、绿色生活、绿色消费，使发展建立在高效利用资源、严格保护生态环境、有效控制温室气体排放的基础上，统筹推进高质量发展和高水平保护。</a:t>
            </a:r>
          </a:p>
        </p:txBody>
      </p:sp>
      <p:sp>
        <p:nvSpPr>
          <p:cNvPr id="16" name="文本框 15"/>
          <p:cNvSpPr txBox="1"/>
          <p:nvPr/>
        </p:nvSpPr>
        <p:spPr>
          <a:xfrm>
            <a:off x="627244" y="85725"/>
            <a:ext cx="11395757" cy="521970"/>
          </a:xfrm>
          <a:prstGeom prst="rect">
            <a:avLst/>
          </a:prstGeom>
          <a:noFill/>
          <a:ln>
            <a:noFill/>
          </a:ln>
        </p:spPr>
        <p:txBody>
          <a:bodyPr wrap="square" rtlCol="0">
            <a:spAutoFit/>
          </a:bodyPr>
          <a:lstStyle/>
          <a:p>
            <a:r>
              <a:rPr lang="zh-CN" altLang="en-US" sz="2800" b="1" dirty="0">
                <a:solidFill>
                  <a:schemeClr val="bg1"/>
                </a:solidFill>
                <a:effectLst>
                  <a:outerShdw blurRad="38100" dist="38100" dir="2700000" algn="tl">
                    <a:srgbClr val="000000">
                      <a:alpha val="43137"/>
                    </a:srgbClr>
                  </a:outerShdw>
                </a:effectLst>
                <a:latin typeface="微软雅黑" panose="020B0503020204020204" pitchFamily="82" charset="2"/>
                <a:ea typeface="微软雅黑" panose="020B0503020204020204" pitchFamily="82" charset="2"/>
              </a:rPr>
              <a:t>习近平总书记出席中央全面深化改革委员会第十七次会议并作重要讲话</a:t>
            </a:r>
          </a:p>
        </p:txBody>
      </p:sp>
      <p:sp>
        <p:nvSpPr>
          <p:cNvPr id="7" name="矩形 1"/>
          <p:cNvSpPr>
            <a:spLocks noChangeArrowheads="1"/>
          </p:cNvSpPr>
          <p:nvPr/>
        </p:nvSpPr>
        <p:spPr bwMode="auto">
          <a:xfrm>
            <a:off x="697789" y="3940577"/>
            <a:ext cx="10691470" cy="1261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charset="0"/>
                <a:ea typeface="宋体" panose="02010600030101010101" pitchFamily="2" charset="-122"/>
              </a:defRPr>
            </a:lvl1pPr>
            <a:lvl2pPr marL="742950" indent="-285750" eaLnBrk="0" hangingPunct="0">
              <a:defRPr>
                <a:solidFill>
                  <a:schemeClr val="tx1"/>
                </a:solidFill>
                <a:latin typeface="Calibri" panose="020F0502020204030204" charset="0"/>
                <a:ea typeface="宋体" panose="02010600030101010101" pitchFamily="2" charset="-122"/>
              </a:defRPr>
            </a:lvl2pPr>
            <a:lvl3pPr marL="1143000" indent="-228600" eaLnBrk="0" hangingPunct="0">
              <a:defRPr>
                <a:solidFill>
                  <a:schemeClr val="tx1"/>
                </a:solidFill>
                <a:latin typeface="Calibri" panose="020F0502020204030204" charset="0"/>
                <a:ea typeface="宋体" panose="02010600030101010101" pitchFamily="2" charset="-122"/>
              </a:defRPr>
            </a:lvl3pPr>
            <a:lvl4pPr marL="1600200" indent="-228600" eaLnBrk="0" hangingPunct="0">
              <a:defRPr>
                <a:solidFill>
                  <a:schemeClr val="tx1"/>
                </a:solidFill>
                <a:latin typeface="Calibri" panose="020F0502020204030204" charset="0"/>
                <a:ea typeface="宋体" panose="02010600030101010101" pitchFamily="2" charset="-122"/>
              </a:defRPr>
            </a:lvl4pPr>
            <a:lvl5pPr marL="2057400" indent="-228600" eaLnBrk="0" hangingPunct="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9pPr>
          </a:lstStyle>
          <a:p>
            <a:pPr algn="just" eaLnBrk="1" hangingPunct="1"/>
            <a:r>
              <a:rPr lang="en-US" altLang="zh-CN" sz="2200" b="1" dirty="0" smtClean="0">
                <a:solidFill>
                  <a:srgbClr val="FF0000"/>
                </a:solidFill>
                <a:latin typeface="微软雅黑" panose="020B0503020204020204" pitchFamily="34" charset="-122"/>
                <a:ea typeface="微软雅黑" panose="020B0503020204020204" pitchFamily="34" charset="-122"/>
              </a:rPr>
              <a:t>——</a:t>
            </a:r>
            <a:r>
              <a:rPr lang="zh-CN" altLang="en-US" sz="2200" b="1" dirty="0">
                <a:solidFill>
                  <a:srgbClr val="FF0000"/>
                </a:solidFill>
                <a:latin typeface="微软雅黑" panose="020B0503020204020204" pitchFamily="34" charset="-122"/>
                <a:ea typeface="微软雅黑" panose="020B0503020204020204" pitchFamily="34" charset="-122"/>
              </a:rPr>
              <a:t>会议指出，</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环境信息依法披露是重要的企业环境管理制度，是生态文明制度体系的基础性内容。要针对存在的突出问题，聚焦对生态环境、公众健康和公民利益有重大影响，市场和社会关注度高的企业环境行为，落实企业法定义务，健全披露规范要求，建立协同管理机制，健全监督机制，加强法治化建设，形成企业自律、管理有效、监督严格、支撑有力的环境信息强制性披露制度。</a:t>
            </a:r>
          </a:p>
        </p:txBody>
      </p:sp>
      <p:sp>
        <p:nvSpPr>
          <p:cNvPr id="8" name="矩形 1"/>
          <p:cNvSpPr>
            <a:spLocks noChangeArrowheads="1"/>
          </p:cNvSpPr>
          <p:nvPr/>
        </p:nvSpPr>
        <p:spPr bwMode="auto">
          <a:xfrm>
            <a:off x="697789" y="5285069"/>
            <a:ext cx="10691470" cy="1261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charset="0"/>
                <a:ea typeface="宋体" panose="02010600030101010101" pitchFamily="2" charset="-122"/>
              </a:defRPr>
            </a:lvl1pPr>
            <a:lvl2pPr marL="742950" indent="-285750" eaLnBrk="0" hangingPunct="0">
              <a:defRPr>
                <a:solidFill>
                  <a:schemeClr val="tx1"/>
                </a:solidFill>
                <a:latin typeface="Calibri" panose="020F0502020204030204" charset="0"/>
                <a:ea typeface="宋体" panose="02010600030101010101" pitchFamily="2" charset="-122"/>
              </a:defRPr>
            </a:lvl2pPr>
            <a:lvl3pPr marL="1143000" indent="-228600" eaLnBrk="0" hangingPunct="0">
              <a:defRPr>
                <a:solidFill>
                  <a:schemeClr val="tx1"/>
                </a:solidFill>
                <a:latin typeface="Calibri" panose="020F0502020204030204" charset="0"/>
                <a:ea typeface="宋体" panose="02010600030101010101" pitchFamily="2" charset="-122"/>
              </a:defRPr>
            </a:lvl3pPr>
            <a:lvl4pPr marL="1600200" indent="-228600" eaLnBrk="0" hangingPunct="0">
              <a:defRPr>
                <a:solidFill>
                  <a:schemeClr val="tx1"/>
                </a:solidFill>
                <a:latin typeface="Calibri" panose="020F0502020204030204" charset="0"/>
                <a:ea typeface="宋体" panose="02010600030101010101" pitchFamily="2" charset="-122"/>
              </a:defRPr>
            </a:lvl4pPr>
            <a:lvl5pPr marL="2057400" indent="-228600" eaLnBrk="0" hangingPunct="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9pPr>
          </a:lstStyle>
          <a:p>
            <a:pPr algn="just" eaLnBrk="1" hangingPunct="1"/>
            <a:r>
              <a:rPr lang="en-US" altLang="zh-CN" sz="2200" b="1" dirty="0" smtClean="0">
                <a:solidFill>
                  <a:srgbClr val="FF0000"/>
                </a:solidFill>
                <a:latin typeface="微软雅黑" panose="020B0503020204020204" pitchFamily="34" charset="-122"/>
                <a:ea typeface="微软雅黑" panose="020B0503020204020204" pitchFamily="34" charset="-122"/>
              </a:rPr>
              <a:t>——</a:t>
            </a:r>
            <a:r>
              <a:rPr lang="zh-CN" altLang="en-US" sz="2200" b="1" dirty="0">
                <a:solidFill>
                  <a:srgbClr val="FF0000"/>
                </a:solidFill>
                <a:latin typeface="微软雅黑" panose="020B0503020204020204" pitchFamily="34" charset="-122"/>
                <a:ea typeface="微软雅黑" panose="020B0503020204020204" pitchFamily="34" charset="-122"/>
              </a:rPr>
              <a:t>会议强调，</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建立健全政务数据共享协调机制、加快推进数据有序共享，要坚持统筹协调、应用牵引、安全可控、依法依规，以业务协同为重点，加强技术创新、应用创新、模式创新，全面构建政务数据共享安全制度体系、管理体系、技术防护体系，打破部门信息壁垒，推动数据共享对接更加精准顺畅，提升法治化、制度化、标准化水平。</a:t>
            </a:r>
          </a:p>
        </p:txBody>
      </p:sp>
    </p:spTree>
  </p:cSld>
  <p:clrMapOvr>
    <a:masterClrMapping/>
  </p:clrMapOvr>
  <p:transition spd="med">
    <p:pull/>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
          <p:cNvSpPr>
            <a:spLocks noChangeArrowheads="1"/>
          </p:cNvSpPr>
          <p:nvPr/>
        </p:nvSpPr>
        <p:spPr bwMode="auto">
          <a:xfrm>
            <a:off x="697789" y="1167957"/>
            <a:ext cx="10691470" cy="984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charset="0"/>
                <a:ea typeface="宋体" panose="02010600030101010101" pitchFamily="2" charset="-122"/>
              </a:defRPr>
            </a:lvl1pPr>
            <a:lvl2pPr marL="742950" indent="-285750" eaLnBrk="0" hangingPunct="0">
              <a:defRPr>
                <a:solidFill>
                  <a:schemeClr val="tx1"/>
                </a:solidFill>
                <a:latin typeface="Calibri" panose="020F0502020204030204" charset="0"/>
                <a:ea typeface="宋体" panose="02010600030101010101" pitchFamily="2" charset="-122"/>
              </a:defRPr>
            </a:lvl2pPr>
            <a:lvl3pPr marL="1143000" indent="-228600" eaLnBrk="0" hangingPunct="0">
              <a:defRPr>
                <a:solidFill>
                  <a:schemeClr val="tx1"/>
                </a:solidFill>
                <a:latin typeface="Calibri" panose="020F0502020204030204" charset="0"/>
                <a:ea typeface="宋体" panose="02010600030101010101" pitchFamily="2" charset="-122"/>
              </a:defRPr>
            </a:lvl3pPr>
            <a:lvl4pPr marL="1600200" indent="-228600" eaLnBrk="0" hangingPunct="0">
              <a:defRPr>
                <a:solidFill>
                  <a:schemeClr val="tx1"/>
                </a:solidFill>
                <a:latin typeface="Calibri" panose="020F0502020204030204" charset="0"/>
                <a:ea typeface="宋体" panose="02010600030101010101" pitchFamily="2" charset="-122"/>
              </a:defRPr>
            </a:lvl4pPr>
            <a:lvl5pPr marL="2057400" indent="-228600" eaLnBrk="0" hangingPunct="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9pPr>
          </a:lstStyle>
          <a:p>
            <a:pPr algn="just" eaLnBrk="1" hangingPunct="1"/>
            <a:r>
              <a:rPr lang="en-US" altLang="zh-CN" sz="2200" b="1" dirty="0" smtClean="0">
                <a:solidFill>
                  <a:srgbClr val="FF0000"/>
                </a:solidFill>
                <a:latin typeface="微软雅黑" panose="020B0503020204020204" pitchFamily="34" charset="-122"/>
                <a:ea typeface="微软雅黑" panose="020B0503020204020204" pitchFamily="34" charset="-122"/>
              </a:rPr>
              <a:t>——</a:t>
            </a:r>
            <a:r>
              <a:rPr lang="zh-CN" altLang="en-US" sz="2200" b="1" dirty="0">
                <a:solidFill>
                  <a:srgbClr val="FF0000"/>
                </a:solidFill>
                <a:latin typeface="微软雅黑" panose="020B0503020204020204" pitchFamily="34" charset="-122"/>
                <a:ea typeface="微软雅黑" panose="020B0503020204020204" pitchFamily="34" charset="-122"/>
              </a:rPr>
              <a:t>会议指出，</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深化预算制度改革，要坚持和加强党的领导，坚持预算法定，发挥集中财力办大事的体制优势，加强财政资源统筹，突出保基本、守底线，强化预算对落实党和国家重大政策的保障能力，坚决落实政府过紧日子要求，杜绝大手大脚花钱、奢靡浪费等现象。</a:t>
            </a:r>
          </a:p>
        </p:txBody>
      </p:sp>
      <p:sp>
        <p:nvSpPr>
          <p:cNvPr id="19" name="矩形 1"/>
          <p:cNvSpPr>
            <a:spLocks noChangeArrowheads="1"/>
          </p:cNvSpPr>
          <p:nvPr/>
        </p:nvSpPr>
        <p:spPr bwMode="auto">
          <a:xfrm>
            <a:off x="697789" y="2554267"/>
            <a:ext cx="10691470" cy="1261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charset="0"/>
                <a:ea typeface="宋体" panose="02010600030101010101" pitchFamily="2" charset="-122"/>
              </a:defRPr>
            </a:lvl1pPr>
            <a:lvl2pPr marL="742950" indent="-285750" eaLnBrk="0" hangingPunct="0">
              <a:defRPr>
                <a:solidFill>
                  <a:schemeClr val="tx1"/>
                </a:solidFill>
                <a:latin typeface="Calibri" panose="020F0502020204030204" charset="0"/>
                <a:ea typeface="宋体" panose="02010600030101010101" pitchFamily="2" charset="-122"/>
              </a:defRPr>
            </a:lvl2pPr>
            <a:lvl3pPr marL="1143000" indent="-228600" eaLnBrk="0" hangingPunct="0">
              <a:defRPr>
                <a:solidFill>
                  <a:schemeClr val="tx1"/>
                </a:solidFill>
                <a:latin typeface="Calibri" panose="020F0502020204030204" charset="0"/>
                <a:ea typeface="宋体" panose="02010600030101010101" pitchFamily="2" charset="-122"/>
              </a:defRPr>
            </a:lvl3pPr>
            <a:lvl4pPr marL="1600200" indent="-228600" eaLnBrk="0" hangingPunct="0">
              <a:defRPr>
                <a:solidFill>
                  <a:schemeClr val="tx1"/>
                </a:solidFill>
                <a:latin typeface="Calibri" panose="020F0502020204030204" charset="0"/>
                <a:ea typeface="宋体" panose="02010600030101010101" pitchFamily="2" charset="-122"/>
              </a:defRPr>
            </a:lvl4pPr>
            <a:lvl5pPr marL="2057400" indent="-228600" eaLnBrk="0" hangingPunct="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9pPr>
          </a:lstStyle>
          <a:p>
            <a:pPr algn="just" eaLnBrk="1" hangingPunct="1"/>
            <a:r>
              <a:rPr lang="en-US" altLang="zh-CN" sz="2200" b="1" dirty="0" smtClean="0">
                <a:solidFill>
                  <a:srgbClr val="FF0000"/>
                </a:solidFill>
                <a:latin typeface="微软雅黑" panose="020B0503020204020204" pitchFamily="34" charset="-122"/>
                <a:ea typeface="微软雅黑" panose="020B0503020204020204" pitchFamily="34" charset="-122"/>
              </a:rPr>
              <a:t>——</a:t>
            </a:r>
            <a:r>
              <a:rPr lang="zh-CN" altLang="en-US" sz="2200" b="1" dirty="0" smtClean="0">
                <a:solidFill>
                  <a:srgbClr val="FF0000"/>
                </a:solidFill>
                <a:latin typeface="微软雅黑" panose="020B0503020204020204" pitchFamily="34" charset="-122"/>
                <a:ea typeface="微软雅黑" panose="020B0503020204020204" pitchFamily="34" charset="-122"/>
              </a:rPr>
              <a:t>会议强调，</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思想政治工作是党的优良传统和政治优势，要围绕举旗帜、聚民心、育新人、兴文化、展形象的职责使命，加强和改进思想政治工作，推进理念创新、手段创新、基层工作创新，充分调动一切积极因素，广泛团结一切可以团结的力量，为巩固和发展中国特色社会主义制度服务，为改革开放和社会主义现代化建设服务。</a:t>
            </a:r>
          </a:p>
        </p:txBody>
      </p:sp>
      <p:sp>
        <p:nvSpPr>
          <p:cNvPr id="16" name="文本框 15"/>
          <p:cNvSpPr txBox="1"/>
          <p:nvPr/>
        </p:nvSpPr>
        <p:spPr>
          <a:xfrm>
            <a:off x="627244" y="85725"/>
            <a:ext cx="11395757" cy="521970"/>
          </a:xfrm>
          <a:prstGeom prst="rect">
            <a:avLst/>
          </a:prstGeom>
          <a:noFill/>
          <a:ln>
            <a:noFill/>
          </a:ln>
        </p:spPr>
        <p:txBody>
          <a:bodyPr wrap="square" rtlCol="0">
            <a:spAutoFit/>
          </a:bodyPr>
          <a:lstStyle/>
          <a:p>
            <a:pPr algn="ctr"/>
            <a:r>
              <a:rPr lang="zh-CN" altLang="en-US" sz="2800" b="1" dirty="0">
                <a:solidFill>
                  <a:schemeClr val="bg1"/>
                </a:solidFill>
                <a:effectLst>
                  <a:outerShdw blurRad="38100" dist="38100" dir="2700000" algn="tl">
                    <a:srgbClr val="000000">
                      <a:alpha val="43137"/>
                    </a:srgbClr>
                  </a:outerShdw>
                </a:effectLst>
                <a:latin typeface="微软雅黑" panose="020B0503020204020204" pitchFamily="82" charset="2"/>
                <a:ea typeface="微软雅黑" panose="020B0503020204020204" pitchFamily="82" charset="2"/>
              </a:rPr>
              <a:t>习近平总书记出席中央全面深化改革委员会第十七次会议并作重要讲话</a:t>
            </a:r>
          </a:p>
        </p:txBody>
      </p:sp>
      <p:sp>
        <p:nvSpPr>
          <p:cNvPr id="7" name="矩形 1"/>
          <p:cNvSpPr>
            <a:spLocks noChangeArrowheads="1"/>
          </p:cNvSpPr>
          <p:nvPr/>
        </p:nvSpPr>
        <p:spPr bwMode="auto">
          <a:xfrm>
            <a:off x="697789" y="3940577"/>
            <a:ext cx="10691470" cy="984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charset="0"/>
                <a:ea typeface="宋体" panose="02010600030101010101" pitchFamily="2" charset="-122"/>
              </a:defRPr>
            </a:lvl1pPr>
            <a:lvl2pPr marL="742950" indent="-285750" eaLnBrk="0" hangingPunct="0">
              <a:defRPr>
                <a:solidFill>
                  <a:schemeClr val="tx1"/>
                </a:solidFill>
                <a:latin typeface="Calibri" panose="020F0502020204030204" charset="0"/>
                <a:ea typeface="宋体" panose="02010600030101010101" pitchFamily="2" charset="-122"/>
              </a:defRPr>
            </a:lvl2pPr>
            <a:lvl3pPr marL="1143000" indent="-228600" eaLnBrk="0" hangingPunct="0">
              <a:defRPr>
                <a:solidFill>
                  <a:schemeClr val="tx1"/>
                </a:solidFill>
                <a:latin typeface="Calibri" panose="020F0502020204030204" charset="0"/>
                <a:ea typeface="宋体" panose="02010600030101010101" pitchFamily="2" charset="-122"/>
              </a:defRPr>
            </a:lvl3pPr>
            <a:lvl4pPr marL="1600200" indent="-228600" eaLnBrk="0" hangingPunct="0">
              <a:defRPr>
                <a:solidFill>
                  <a:schemeClr val="tx1"/>
                </a:solidFill>
                <a:latin typeface="Calibri" panose="020F0502020204030204" charset="0"/>
                <a:ea typeface="宋体" panose="02010600030101010101" pitchFamily="2" charset="-122"/>
              </a:defRPr>
            </a:lvl4pPr>
            <a:lvl5pPr marL="2057400" indent="-228600" eaLnBrk="0" hangingPunct="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9pPr>
          </a:lstStyle>
          <a:p>
            <a:pPr algn="just" eaLnBrk="1" hangingPunct="1"/>
            <a:r>
              <a:rPr lang="en-US" altLang="zh-CN" sz="2200" b="1" dirty="0" smtClean="0">
                <a:solidFill>
                  <a:srgbClr val="FF0000"/>
                </a:solidFill>
                <a:latin typeface="微软雅黑" panose="020B0503020204020204" pitchFamily="34" charset="-122"/>
                <a:ea typeface="微软雅黑" panose="020B0503020204020204" pitchFamily="34" charset="-122"/>
              </a:rPr>
              <a:t>——</a:t>
            </a:r>
            <a:r>
              <a:rPr lang="zh-CN" altLang="en-US" sz="2200" b="1" dirty="0">
                <a:solidFill>
                  <a:srgbClr val="FF0000"/>
                </a:solidFill>
                <a:latin typeface="微软雅黑" panose="020B0503020204020204" pitchFamily="34" charset="-122"/>
                <a:ea typeface="微软雅黑" panose="020B0503020204020204" pitchFamily="34" charset="-122"/>
              </a:rPr>
              <a:t>会议指出</a:t>
            </a:r>
            <a:r>
              <a:rPr lang="zh-CN" altLang="en-US" sz="2200" b="1" dirty="0" smtClean="0">
                <a:solidFill>
                  <a:srgbClr val="FF0000"/>
                </a:solidFill>
                <a:latin typeface="微软雅黑" panose="020B0503020204020204" pitchFamily="34" charset="-122"/>
                <a:ea typeface="微软雅黑" panose="020B0503020204020204" pitchFamily="34" charset="-122"/>
              </a:rPr>
              <a:t>，</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优化税务执法方式，要推动税务执法、服务、监管的理念方式手段变革，深入推进精确执法、精细服务、精准监管、精诚共治，大幅提高税法遵从度和社会满意度，明显降低征纳成本，发挥税收在国家治理中的基础性、支柱性、保障性作用。</a:t>
            </a:r>
          </a:p>
        </p:txBody>
      </p:sp>
      <p:sp>
        <p:nvSpPr>
          <p:cNvPr id="8" name="矩形 1"/>
          <p:cNvSpPr>
            <a:spLocks noChangeArrowheads="1"/>
          </p:cNvSpPr>
          <p:nvPr/>
        </p:nvSpPr>
        <p:spPr bwMode="auto">
          <a:xfrm>
            <a:off x="697789" y="5285069"/>
            <a:ext cx="10691470" cy="984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charset="0"/>
                <a:ea typeface="宋体" panose="02010600030101010101" pitchFamily="2" charset="-122"/>
              </a:defRPr>
            </a:lvl1pPr>
            <a:lvl2pPr marL="742950" indent="-285750" eaLnBrk="0" hangingPunct="0">
              <a:defRPr>
                <a:solidFill>
                  <a:schemeClr val="tx1"/>
                </a:solidFill>
                <a:latin typeface="Calibri" panose="020F0502020204030204" charset="0"/>
                <a:ea typeface="宋体" panose="02010600030101010101" pitchFamily="2" charset="-122"/>
              </a:defRPr>
            </a:lvl2pPr>
            <a:lvl3pPr marL="1143000" indent="-228600" eaLnBrk="0" hangingPunct="0">
              <a:defRPr>
                <a:solidFill>
                  <a:schemeClr val="tx1"/>
                </a:solidFill>
                <a:latin typeface="Calibri" panose="020F0502020204030204" charset="0"/>
                <a:ea typeface="宋体" panose="02010600030101010101" pitchFamily="2" charset="-122"/>
              </a:defRPr>
            </a:lvl3pPr>
            <a:lvl4pPr marL="1600200" indent="-228600" eaLnBrk="0" hangingPunct="0">
              <a:defRPr>
                <a:solidFill>
                  <a:schemeClr val="tx1"/>
                </a:solidFill>
                <a:latin typeface="Calibri" panose="020F0502020204030204" charset="0"/>
                <a:ea typeface="宋体" panose="02010600030101010101" pitchFamily="2" charset="-122"/>
              </a:defRPr>
            </a:lvl4pPr>
            <a:lvl5pPr marL="2057400" indent="-228600" eaLnBrk="0" hangingPunct="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9pPr>
          </a:lstStyle>
          <a:p>
            <a:pPr algn="just" eaLnBrk="1" hangingPunct="1"/>
            <a:r>
              <a:rPr lang="en-US" altLang="zh-CN" sz="2200" b="1" dirty="0" smtClean="0">
                <a:solidFill>
                  <a:srgbClr val="FF0000"/>
                </a:solidFill>
                <a:latin typeface="微软雅黑" panose="020B0503020204020204" pitchFamily="34" charset="-122"/>
                <a:ea typeface="微软雅黑" panose="020B0503020204020204" pitchFamily="34" charset="-122"/>
              </a:rPr>
              <a:t>——</a:t>
            </a:r>
            <a:r>
              <a:rPr lang="zh-CN" altLang="en-US" sz="2200" b="1" dirty="0">
                <a:solidFill>
                  <a:srgbClr val="FF0000"/>
                </a:solidFill>
                <a:latin typeface="微软雅黑" panose="020B0503020204020204" pitchFamily="34" charset="-122"/>
                <a:ea typeface="微软雅黑" panose="020B0503020204020204" pitchFamily="34" charset="-122"/>
              </a:rPr>
              <a:t>会议强调</a:t>
            </a:r>
            <a:r>
              <a:rPr lang="zh-CN" altLang="en-US" sz="2200" b="1" dirty="0" smtClean="0">
                <a:solidFill>
                  <a:srgbClr val="FF0000"/>
                </a:solidFill>
                <a:latin typeface="微软雅黑" panose="020B0503020204020204" pitchFamily="34" charset="-122"/>
                <a:ea typeface="微软雅黑" panose="020B0503020204020204" pitchFamily="34" charset="-122"/>
              </a:rPr>
              <a:t>，</a:t>
            </a: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设立金融法院是服务保障国家金融战略实施、营造良好金融法治环境、促进经济健康发展的重要举措。北京是国家金融管理中心，要高起点高标准设立金融法院，结合区域功能定位和特点，对金融案件实行集中管辖，推进金融审判体制机制改革，提高金融审判专业化水平。</a:t>
            </a:r>
          </a:p>
        </p:txBody>
      </p:sp>
    </p:spTree>
  </p:cSld>
  <p:clrMapOvr>
    <a:masterClrMapping/>
  </p:clrMapOvr>
  <p:transition spd="med">
    <p:pull/>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文本框 1"/>
          <p:cNvSpPr>
            <a:spLocks noChangeArrowheads="1"/>
          </p:cNvSpPr>
          <p:nvPr/>
        </p:nvSpPr>
        <p:spPr bwMode="auto">
          <a:xfrm>
            <a:off x="3943895" y="1987469"/>
            <a:ext cx="4303416" cy="1177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80" tIns="34290" rIns="68580" bIns="34290">
            <a:spAutoFit/>
          </a:bodyPr>
          <a:lstStyle/>
          <a:p>
            <a:pPr algn="ctr"/>
            <a:r>
              <a:rPr lang="zh-CN" altLang="en-US" sz="7200" b="1" dirty="0" smtClean="0">
                <a:solidFill>
                  <a:srgbClr val="C00000"/>
                </a:solidFill>
                <a:latin typeface="黑体" panose="02010609060101010101" charset="-122"/>
                <a:ea typeface="黑体" panose="02010609060101010101" charset="-122"/>
                <a:sym typeface="Impact" panose="020B0806030902050204" pitchFamily="34" charset="0"/>
              </a:rPr>
              <a:t>学习强国</a:t>
            </a:r>
            <a:endParaRPr lang="zh-CN" altLang="en-US" sz="7200" b="1" dirty="0">
              <a:solidFill>
                <a:srgbClr val="C00000"/>
              </a:solidFill>
              <a:latin typeface="黑体" panose="02010609060101010101" charset="-122"/>
              <a:ea typeface="黑体" panose="02010609060101010101" charset="-122"/>
              <a:sym typeface="Impact" panose="020B0806030902050204" pitchFamily="34" charset="0"/>
            </a:endParaRPr>
          </a:p>
        </p:txBody>
      </p:sp>
      <p:sp>
        <p:nvSpPr>
          <p:cNvPr id="6" name="文本框 5"/>
          <p:cNvSpPr>
            <a:spLocks noChangeArrowheads="1"/>
          </p:cNvSpPr>
          <p:nvPr/>
        </p:nvSpPr>
        <p:spPr bwMode="auto">
          <a:xfrm>
            <a:off x="4233326" y="3779428"/>
            <a:ext cx="3725347" cy="438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80" tIns="34290" rIns="68580" bIns="34290">
            <a:spAutoFit/>
          </a:bodyPr>
          <a:lstStyle/>
          <a:p>
            <a:pPr algn="ctr"/>
            <a:r>
              <a:rPr lang="zh-CN" altLang="en-US" sz="2400" b="1" dirty="0" smtClean="0">
                <a:solidFill>
                  <a:srgbClr val="3F3F3F"/>
                </a:solidFill>
                <a:latin typeface="微软雅黑" panose="020B0503020204020204" pitchFamily="34" charset="-122"/>
                <a:ea typeface="微软雅黑" panose="020B0503020204020204" pitchFamily="34" charset="-122"/>
                <a:sym typeface="微软雅黑" panose="020B0503020204020204" pitchFamily="34" charset="-122"/>
              </a:rPr>
              <a:t>中山医学院党委</a:t>
            </a:r>
            <a:endParaRPr lang="en-US" altLang="zh-CN" sz="2400" b="1" dirty="0" smtClean="0">
              <a:solidFill>
                <a:srgbClr val="3F3F3F"/>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7" name="直接连接符 7"/>
          <p:cNvSpPr>
            <a:spLocks noChangeShapeType="1"/>
          </p:cNvSpPr>
          <p:nvPr/>
        </p:nvSpPr>
        <p:spPr bwMode="auto">
          <a:xfrm>
            <a:off x="3069034" y="3571598"/>
            <a:ext cx="6053138" cy="0"/>
          </a:xfrm>
          <a:prstGeom prst="line">
            <a:avLst/>
          </a:prstGeom>
          <a:noFill/>
          <a:ln w="6350">
            <a:solidFill>
              <a:srgbClr val="D8D8D8"/>
            </a:solidFill>
            <a:round/>
          </a:ln>
          <a:extLst>
            <a:ext uri="{909E8E84-426E-40DD-AFC4-6F175D3DCCD1}">
              <a14:hiddenFill xmlns:a14="http://schemas.microsoft.com/office/drawing/2010/main">
                <a:noFill/>
              </a14:hiddenFill>
            </a:ext>
          </a:extLst>
        </p:spPr>
        <p:txBody>
          <a:bodyPr lIns="68580" tIns="34290" rIns="68580" bIns="34290"/>
          <a:lstStyle/>
          <a:p>
            <a:endParaRPr lang="zh-CN" altLang="en-US" sz="2000"/>
          </a:p>
        </p:txBody>
      </p:sp>
      <p:sp>
        <p:nvSpPr>
          <p:cNvPr id="8" name="矩形 2"/>
          <p:cNvSpPr>
            <a:spLocks noChangeArrowheads="1"/>
          </p:cNvSpPr>
          <p:nvPr/>
        </p:nvSpPr>
        <p:spPr bwMode="auto">
          <a:xfrm>
            <a:off x="3943895" y="1872620"/>
            <a:ext cx="4263699" cy="1375974"/>
          </a:xfrm>
          <a:prstGeom prst="rect">
            <a:avLst/>
          </a:prstGeom>
          <a:noFill/>
          <a:ln w="25400" cap="rnd">
            <a:solidFill>
              <a:srgbClr val="C00000"/>
            </a:solidFill>
            <a:miter lim="800000"/>
          </a:ln>
          <a:extLst>
            <a:ext uri="{909E8E84-426E-40DD-AFC4-6F175D3DCCD1}">
              <a14:hiddenFill xmlns:a14="http://schemas.microsoft.com/office/drawing/2010/main">
                <a:solidFill>
                  <a:srgbClr val="FFFFFF"/>
                </a:solidFill>
              </a14:hiddenFill>
            </a:ext>
          </a:extLst>
        </p:spPr>
        <p:txBody>
          <a:bodyPr lIns="68580" tIns="34290" rIns="68580" bIns="34290" anchor="ctr"/>
          <a:lstStyle/>
          <a:p>
            <a:pPr algn="ctr"/>
            <a:endParaRPr lang="zh-CN" altLang="zh-CN" sz="2000">
              <a:solidFill>
                <a:srgbClr val="FFFFFF"/>
              </a:solidFill>
              <a:latin typeface="宋体" panose="02010600030101010101" pitchFamily="2" charset="-122"/>
              <a:sym typeface="宋体" panose="02010600030101010101" pitchFamily="2" charset="-122"/>
            </a:endParaRPr>
          </a:p>
        </p:txBody>
      </p:sp>
      <p:sp>
        <p:nvSpPr>
          <p:cNvPr id="2" name="文本框 1"/>
          <p:cNvSpPr txBox="1"/>
          <p:nvPr/>
        </p:nvSpPr>
        <p:spPr>
          <a:xfrm>
            <a:off x="8361503" y="6473227"/>
            <a:ext cx="3661501" cy="276999"/>
          </a:xfrm>
          <a:prstGeom prst="rect">
            <a:avLst/>
          </a:prstGeom>
          <a:noFill/>
        </p:spPr>
        <p:txBody>
          <a:bodyPr wrap="square" rtlCol="0">
            <a:spAutoFit/>
          </a:bodyPr>
          <a:lstStyle/>
          <a:p>
            <a:pPr algn="r"/>
            <a:r>
              <a:rPr lang="zh-CN" altLang="en-US" sz="1200" b="1" dirty="0">
                <a:solidFill>
                  <a:schemeClr val="bg1"/>
                </a:solidFill>
                <a:latin typeface="+mn-ea"/>
              </a:rPr>
              <a:t>资料来源：共产党员网、新华网、人民</a:t>
            </a:r>
            <a:r>
              <a:rPr lang="zh-CN" altLang="en-US" sz="1200" b="1" dirty="0" smtClean="0">
                <a:solidFill>
                  <a:schemeClr val="bg1"/>
                </a:solidFill>
                <a:latin typeface="+mn-ea"/>
              </a:rPr>
              <a:t>网等</a:t>
            </a:r>
            <a:endParaRPr lang="zh-CN" altLang="en-US" sz="1200" b="1" dirty="0">
              <a:solidFill>
                <a:schemeClr val="bg1"/>
              </a:solidFill>
              <a:latin typeface="+mn-ea"/>
            </a:endParaRPr>
          </a:p>
        </p:txBody>
      </p:sp>
    </p:spTree>
  </p:cSld>
  <p:clrMapOvr>
    <a:masterClrMapping/>
  </p:clrMapOvr>
  <p:transition spd="med">
    <p:pull/>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572301" y="4251506"/>
            <a:ext cx="10974374" cy="2022545"/>
          </a:xfrm>
        </p:spPr>
        <p:txBody>
          <a:bodyPr>
            <a:normAutofit/>
          </a:bodyPr>
          <a:lstStyle/>
          <a:p>
            <a:pPr marL="0" indent="0">
              <a:lnSpc>
                <a:spcPct val="150000"/>
              </a:lnSpc>
              <a:buNone/>
            </a:pPr>
            <a:r>
              <a:rPr lang="zh-CN" altLang="en-US" sz="2000" b="1" dirty="0">
                <a:latin typeface="微软雅黑" panose="020B0503020204020204" pitchFamily="34" charset="-122"/>
                <a:ea typeface="微软雅黑" panose="020B0503020204020204" pitchFamily="34" charset="-122"/>
              </a:rPr>
              <a:t>这也</a:t>
            </a:r>
            <a:r>
              <a:rPr lang="zh-CN" altLang="en-US" sz="2000" b="1" dirty="0" smtClean="0">
                <a:latin typeface="微软雅黑" panose="020B0503020204020204" pitchFamily="34" charset="-122"/>
                <a:ea typeface="微软雅黑" panose="020B0503020204020204" pitchFamily="34" charset="-122"/>
              </a:rPr>
              <a:t>是国家主席习近平第</a:t>
            </a:r>
            <a:r>
              <a:rPr lang="en-US" altLang="zh-CN" sz="2000" b="1" dirty="0">
                <a:latin typeface="微软雅黑" panose="020B0503020204020204" pitchFamily="34" charset="-122"/>
                <a:ea typeface="微软雅黑" panose="020B0503020204020204" pitchFamily="34" charset="-122"/>
              </a:rPr>
              <a:t>8</a:t>
            </a:r>
            <a:r>
              <a:rPr lang="zh-CN" altLang="en-US" sz="2000" b="1" dirty="0">
                <a:latin typeface="微软雅黑" panose="020B0503020204020204" pitchFamily="34" charset="-122"/>
                <a:ea typeface="微软雅黑" panose="020B0503020204020204" pitchFamily="34" charset="-122"/>
              </a:rPr>
              <a:t>年在同一个时间节点发表这篇重要讲话。在带领中国战胜了史所罕见的风险挑战之后，习主席会怎样讲述这一年发生在这个国家的故事？站在“两个一百年”的历史交汇点，他对这个国家的每一个人会有怎样的深情告白？</a:t>
            </a:r>
          </a:p>
        </p:txBody>
      </p:sp>
      <p:cxnSp>
        <p:nvCxnSpPr>
          <p:cNvPr id="5" name="直接连接符 4"/>
          <p:cNvCxnSpPr/>
          <p:nvPr>
            <p:custDataLst>
              <p:tags r:id="rId1"/>
            </p:custDataLst>
          </p:nvPr>
        </p:nvCxnSpPr>
        <p:spPr>
          <a:xfrm>
            <a:off x="610829" y="2742517"/>
            <a:ext cx="6351285" cy="0"/>
          </a:xfrm>
          <a:prstGeom prst="line">
            <a:avLst/>
          </a:prstGeom>
          <a:ln w="12700">
            <a:solidFill>
              <a:srgbClr val="BFBFBF"/>
            </a:solidFill>
            <a:prstDash val="solid"/>
          </a:ln>
        </p:spPr>
        <p:style>
          <a:lnRef idx="1">
            <a:schemeClr val="accent1"/>
          </a:lnRef>
          <a:fillRef idx="0">
            <a:schemeClr val="accent1"/>
          </a:fillRef>
          <a:effectRef idx="0">
            <a:schemeClr val="accent1"/>
          </a:effectRef>
          <a:fontRef idx="minor">
            <a:schemeClr val="tx1"/>
          </a:fontRef>
        </p:style>
      </p:cxnSp>
      <p:sp>
        <p:nvSpPr>
          <p:cNvPr id="6" name="文本框 5"/>
          <p:cNvSpPr txBox="1"/>
          <p:nvPr>
            <p:custDataLst>
              <p:tags r:id="rId2"/>
            </p:custDataLst>
          </p:nvPr>
        </p:nvSpPr>
        <p:spPr>
          <a:xfrm>
            <a:off x="609554" y="1549617"/>
            <a:ext cx="6922929" cy="958193"/>
          </a:xfrm>
          <a:prstGeom prst="rect">
            <a:avLst/>
          </a:prstGeom>
          <a:noFill/>
        </p:spPr>
        <p:txBody>
          <a:bodyPr wrap="square" lIns="63500" tIns="25400" rIns="63500" bIns="25400" rtlCol="0" anchor="b" anchorCtr="0">
            <a:noAutofit/>
          </a:bodyPr>
          <a:lstStyle/>
          <a:p>
            <a:pPr>
              <a:buSzPct val="100000"/>
            </a:pPr>
            <a:r>
              <a:rPr lang="zh-CN" altLang="en-US" sz="3600" b="1" spc="160" dirty="0">
                <a:solidFill>
                  <a:srgbClr val="C00000"/>
                </a:solidFill>
                <a:latin typeface="微软雅黑" panose="020B0503020204020204" pitchFamily="34" charset="-122"/>
                <a:ea typeface="微软雅黑" panose="020B0503020204020204" pitchFamily="34" charset="-122"/>
              </a:rPr>
              <a:t>习近平主席二〇二一年新年贺词</a:t>
            </a:r>
          </a:p>
        </p:txBody>
      </p:sp>
      <p:sp>
        <p:nvSpPr>
          <p:cNvPr id="7" name="Title 6"/>
          <p:cNvSpPr txBox="1"/>
          <p:nvPr>
            <p:custDataLst>
              <p:tags r:id="rId3"/>
            </p:custDataLst>
          </p:nvPr>
        </p:nvSpPr>
        <p:spPr>
          <a:xfrm>
            <a:off x="609554" y="2861863"/>
            <a:ext cx="6352560" cy="904379"/>
          </a:xfrm>
          <a:prstGeom prst="rect">
            <a:avLst/>
          </a:prstGeom>
          <a:noFill/>
          <a:ln w="3175">
            <a:noFill/>
            <a:prstDash val="dash"/>
          </a:ln>
        </p:spPr>
        <p:txBody>
          <a:bodyPr wrap="square" lIns="63500" tIns="25400" rIns="63500" bIns="25400" anchor="t" anchorCtr="0">
            <a:no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lvl="0">
              <a:lnSpc>
                <a:spcPct val="120000"/>
              </a:lnSpc>
              <a:spcBef>
                <a:spcPts val="0"/>
              </a:spcBef>
              <a:spcAft>
                <a:spcPts val="800"/>
              </a:spcAft>
              <a:buSzPct val="100000"/>
            </a:pPr>
            <a:r>
              <a:rPr lang="zh-CN" altLang="en-US" sz="2000" spc="100" dirty="0">
                <a:ln w="3175">
                  <a:noFill/>
                  <a:prstDash val="dash"/>
                </a:ln>
                <a:solidFill>
                  <a:srgbClr val="40404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新年前夕，国家主席习近平通过中央广播电视总台和互联网，发表了二〇二一年新年贺词。</a:t>
            </a:r>
          </a:p>
        </p:txBody>
      </p:sp>
      <p:pic>
        <p:nvPicPr>
          <p:cNvPr id="8" name="图片 7"/>
          <p:cNvPicPr>
            <a:picLocks noChangeAspect="1"/>
          </p:cNvPicPr>
          <p:nvPr/>
        </p:nvPicPr>
        <p:blipFill>
          <a:blip r:embed="rId6"/>
          <a:stretch>
            <a:fillRect/>
          </a:stretch>
        </p:blipFill>
        <p:spPr>
          <a:xfrm>
            <a:off x="7614977" y="1408492"/>
            <a:ext cx="3692801" cy="2668049"/>
          </a:xfrm>
          <a:prstGeom prst="rect">
            <a:avLst/>
          </a:prstGeom>
        </p:spPr>
      </p:pic>
    </p:spTree>
  </p:cSld>
  <p:clrMapOvr>
    <a:masterClrMapping/>
  </p:clrMapOvr>
  <p:transition spd="med">
    <p:pull/>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8"/>
          <p:cNvSpPr txBox="1"/>
          <p:nvPr/>
        </p:nvSpPr>
        <p:spPr>
          <a:xfrm>
            <a:off x="627244" y="85725"/>
            <a:ext cx="11395757" cy="523220"/>
          </a:xfrm>
          <a:prstGeom prst="rect">
            <a:avLst/>
          </a:prstGeom>
          <a:noFill/>
          <a:ln>
            <a:noFill/>
          </a:ln>
        </p:spPr>
        <p:txBody>
          <a:bodyPr wrap="square" rtlCol="0">
            <a:spAutoFit/>
          </a:bodyPr>
          <a:lstStyle/>
          <a:p>
            <a:r>
              <a:rPr lang="zh-CN" altLang="en-US" sz="2800" b="1" dirty="0">
                <a:solidFill>
                  <a:schemeClr val="bg1"/>
                </a:solidFill>
                <a:effectLst>
                  <a:outerShdw blurRad="38100" dist="38100" dir="2700000" algn="tl">
                    <a:srgbClr val="000000">
                      <a:alpha val="43137"/>
                    </a:srgbClr>
                  </a:outerShdw>
                </a:effectLst>
                <a:latin typeface="微软雅黑" panose="020B0503020204020204" pitchFamily="82" charset="2"/>
                <a:ea typeface="微软雅黑" panose="020B0503020204020204" pitchFamily="82" charset="2"/>
              </a:rPr>
              <a:t>习主席二〇二一年新年贺词，致每一个奋斗的中国人</a:t>
            </a:r>
          </a:p>
        </p:txBody>
      </p:sp>
      <p:grpSp>
        <p:nvGrpSpPr>
          <p:cNvPr id="22" name="组合 21"/>
          <p:cNvGrpSpPr/>
          <p:nvPr/>
        </p:nvGrpSpPr>
        <p:grpSpPr>
          <a:xfrm>
            <a:off x="4291343" y="1081163"/>
            <a:ext cx="7318400" cy="5147622"/>
            <a:chOff x="1274201" y="2023465"/>
            <a:chExt cx="11274257" cy="4553428"/>
          </a:xfrm>
        </p:grpSpPr>
        <p:sp>
          <p:nvSpPr>
            <p:cNvPr id="36" name="矩形 35"/>
            <p:cNvSpPr/>
            <p:nvPr/>
          </p:nvSpPr>
          <p:spPr>
            <a:xfrm>
              <a:off x="1622883" y="2197049"/>
              <a:ext cx="10775256" cy="4206258"/>
            </a:xfrm>
            <a:prstGeom prst="rect">
              <a:avLst/>
            </a:prstGeom>
          </p:spPr>
          <p:txBody>
            <a:bodyPr wrap="square">
              <a:spAutoFit/>
            </a:bodyPr>
            <a:lstStyle/>
            <a:p>
              <a:pPr>
                <a:lnSpc>
                  <a:spcPct val="150000"/>
                </a:lnSpc>
              </a:pPr>
              <a:r>
                <a:rPr lang="zh-CN" altLang="en-US" sz="2400" b="1" dirty="0">
                  <a:solidFill>
                    <a:srgbClr val="C00000"/>
                  </a:solidFill>
                  <a:latin typeface="微软雅黑" panose="020B0503020204020204" pitchFamily="34" charset="-122"/>
                  <a:ea typeface="微软雅黑" panose="020B0503020204020204" pitchFamily="34" charset="-122"/>
                </a:rPr>
                <a:t>最高礼赞：</a:t>
              </a:r>
              <a:r>
                <a:rPr lang="zh-CN" altLang="en-US" sz="2400" b="1" dirty="0" smtClean="0">
                  <a:solidFill>
                    <a:srgbClr val="C00000"/>
                  </a:solidFill>
                  <a:latin typeface="微软雅黑" panose="020B0503020204020204" pitchFamily="34" charset="-122"/>
                  <a:ea typeface="微软雅黑" panose="020B0503020204020204" pitchFamily="34" charset="-122"/>
                </a:rPr>
                <a:t>“每个人都了不起”</a:t>
              </a:r>
              <a:endParaRPr lang="en-US" altLang="zh-CN" sz="2400" b="1" dirty="0" smtClean="0">
                <a:solidFill>
                  <a:srgbClr val="C00000"/>
                </a:solidFill>
                <a:latin typeface="微软雅黑" panose="020B0503020204020204" pitchFamily="34" charset="-122"/>
                <a:ea typeface="微软雅黑" panose="020B0503020204020204" pitchFamily="34" charset="-122"/>
              </a:endParaRPr>
            </a:p>
            <a:p>
              <a:pPr>
                <a:lnSpc>
                  <a:spcPct val="150000"/>
                </a:lnSpc>
              </a:pPr>
              <a:r>
                <a:rPr lang="zh-CN" altLang="en-US" dirty="0">
                  <a:solidFill>
                    <a:srgbClr val="663300"/>
                  </a:solidFill>
                  <a:latin typeface="微软雅黑" panose="020B0503020204020204" pitchFamily="34" charset="-122"/>
                  <a:ea typeface="微软雅黑" panose="020B0503020204020204" pitchFamily="34" charset="-122"/>
                </a:rPr>
                <a:t>　　</a:t>
              </a:r>
              <a:r>
                <a:rPr lang="en-US" altLang="zh-CN" sz="1600" dirty="0">
                  <a:solidFill>
                    <a:srgbClr val="663300"/>
                  </a:solidFill>
                  <a:latin typeface="微软雅黑" panose="020B0503020204020204" pitchFamily="34" charset="-122"/>
                  <a:ea typeface="微软雅黑" panose="020B0503020204020204" pitchFamily="34" charset="-122"/>
                </a:rPr>
                <a:t>2020</a:t>
              </a:r>
              <a:r>
                <a:rPr lang="zh-CN" altLang="en-US" sz="1600" dirty="0">
                  <a:solidFill>
                    <a:srgbClr val="663300"/>
                  </a:solidFill>
                  <a:latin typeface="微软雅黑" panose="020B0503020204020204" pitchFamily="34" charset="-122"/>
                  <a:ea typeface="微软雅黑" panose="020B0503020204020204" pitchFamily="34" charset="-122"/>
                </a:rPr>
                <a:t>年是极不平凡的一年。面对突如其来的新冠肺炎疫情，我们以人民至上、生命至上诠释了人间大爱，用众志成城、坚忍不拔书写了抗疫史诗。在共克时艰的日子里，有逆行出征的豪迈，有顽强不屈的坚守，有患难与共的担当，有英勇无畏的牺牲，有守望相助的感动。从白衣天使到人民子弟兵，从科研人员到社区工作者，从志愿者到工程建设者，从古稀老人到“</a:t>
              </a:r>
              <a:r>
                <a:rPr lang="en-US" altLang="zh-CN" sz="1600" dirty="0">
                  <a:solidFill>
                    <a:srgbClr val="663300"/>
                  </a:solidFill>
                  <a:latin typeface="微软雅黑" panose="020B0503020204020204" pitchFamily="34" charset="-122"/>
                  <a:ea typeface="微软雅黑" panose="020B0503020204020204" pitchFamily="34" charset="-122"/>
                </a:rPr>
                <a:t>90</a:t>
              </a:r>
              <a:r>
                <a:rPr lang="zh-CN" altLang="en-US" sz="1600" dirty="0">
                  <a:solidFill>
                    <a:srgbClr val="663300"/>
                  </a:solidFill>
                  <a:latin typeface="微软雅黑" panose="020B0503020204020204" pitchFamily="34" charset="-122"/>
                  <a:ea typeface="微软雅黑" panose="020B0503020204020204" pitchFamily="34" charset="-122"/>
                </a:rPr>
                <a:t>后”、“</a:t>
              </a:r>
              <a:r>
                <a:rPr lang="en-US" altLang="zh-CN" sz="1600" dirty="0">
                  <a:solidFill>
                    <a:srgbClr val="663300"/>
                  </a:solidFill>
                  <a:latin typeface="微软雅黑" panose="020B0503020204020204" pitchFamily="34" charset="-122"/>
                  <a:ea typeface="微软雅黑" panose="020B0503020204020204" pitchFamily="34" charset="-122"/>
                </a:rPr>
                <a:t>00</a:t>
              </a:r>
              <a:r>
                <a:rPr lang="zh-CN" altLang="en-US" sz="1600" dirty="0">
                  <a:solidFill>
                    <a:srgbClr val="663300"/>
                  </a:solidFill>
                  <a:latin typeface="微软雅黑" panose="020B0503020204020204" pitchFamily="34" charset="-122"/>
                  <a:ea typeface="微软雅黑" panose="020B0503020204020204" pitchFamily="34" charset="-122"/>
                </a:rPr>
                <a:t>后”青年一代，无数人以生命赴使命、用挚爱护苍生，将涓滴之力汇聚成磅礴伟力，构筑起守护生命的铜墙铁壁。一个个义无反顾的身影，一次次心手相连的接力，一幕幕感人至深的场景，生动展示了伟大抗疫精神。平凡铸就伟大，英雄来自人民。每个人都了不起！向所有不幸感染的病患者表示慰问！向所有平凡的英雄致敬！我为伟大的祖国和人民而骄傲，为自强不息的民族精神而自豪！</a:t>
              </a:r>
            </a:p>
          </p:txBody>
        </p:sp>
        <p:sp>
          <p:nvSpPr>
            <p:cNvPr id="37" name="矩形 36"/>
            <p:cNvSpPr/>
            <p:nvPr/>
          </p:nvSpPr>
          <p:spPr bwMode="auto">
            <a:xfrm>
              <a:off x="1274201" y="2023465"/>
              <a:ext cx="11274257" cy="4553428"/>
            </a:xfrm>
            <a:prstGeom prst="rect">
              <a:avLst/>
            </a:prstGeom>
            <a:noFill/>
            <a:ln w="9525"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grpSp>
      <p:pic>
        <p:nvPicPr>
          <p:cNvPr id="2" name="图片 1"/>
          <p:cNvPicPr>
            <a:picLocks noChangeAspect="1"/>
          </p:cNvPicPr>
          <p:nvPr/>
        </p:nvPicPr>
        <p:blipFill>
          <a:blip r:embed="rId2" cstate="print"/>
          <a:stretch>
            <a:fillRect/>
          </a:stretch>
        </p:blipFill>
        <p:spPr>
          <a:xfrm>
            <a:off x="757530" y="1081162"/>
            <a:ext cx="2900069" cy="5147622"/>
          </a:xfrm>
          <a:prstGeom prst="rect">
            <a:avLst/>
          </a:prstGeom>
        </p:spPr>
      </p:pic>
    </p:spTree>
  </p:cSld>
  <p:clrMapOvr>
    <a:masterClrMapping/>
  </p:clrMapOvr>
  <p:transition spd="med">
    <p:pull/>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stretch>
            <a:fillRect/>
          </a:stretch>
        </p:blipFill>
        <p:spPr>
          <a:xfrm>
            <a:off x="757530" y="1081161"/>
            <a:ext cx="2900069" cy="5147623"/>
          </a:xfrm>
          <a:prstGeom prst="rect">
            <a:avLst/>
          </a:prstGeom>
        </p:spPr>
      </p:pic>
      <p:sp>
        <p:nvSpPr>
          <p:cNvPr id="9" name="文本框 8"/>
          <p:cNvSpPr txBox="1"/>
          <p:nvPr/>
        </p:nvSpPr>
        <p:spPr>
          <a:xfrm>
            <a:off x="627244" y="85725"/>
            <a:ext cx="11395757" cy="523220"/>
          </a:xfrm>
          <a:prstGeom prst="rect">
            <a:avLst/>
          </a:prstGeom>
          <a:noFill/>
          <a:ln>
            <a:noFill/>
          </a:ln>
        </p:spPr>
        <p:txBody>
          <a:bodyPr wrap="square" rtlCol="0">
            <a:spAutoFit/>
          </a:bodyPr>
          <a:lstStyle/>
          <a:p>
            <a:r>
              <a:rPr lang="zh-CN" altLang="en-US" sz="2800" b="1" dirty="0">
                <a:solidFill>
                  <a:schemeClr val="bg1"/>
                </a:solidFill>
                <a:effectLst>
                  <a:outerShdw blurRad="38100" dist="38100" dir="2700000" algn="tl">
                    <a:srgbClr val="000000">
                      <a:alpha val="43137"/>
                    </a:srgbClr>
                  </a:outerShdw>
                </a:effectLst>
                <a:latin typeface="微软雅黑" panose="020B0503020204020204" pitchFamily="82" charset="2"/>
                <a:ea typeface="微软雅黑" panose="020B0503020204020204" pitchFamily="82" charset="2"/>
              </a:rPr>
              <a:t>习主席二〇二一年新年贺词，致每一个奋斗的中国人</a:t>
            </a:r>
          </a:p>
        </p:txBody>
      </p:sp>
      <p:grpSp>
        <p:nvGrpSpPr>
          <p:cNvPr id="22" name="组合 21"/>
          <p:cNvGrpSpPr/>
          <p:nvPr/>
        </p:nvGrpSpPr>
        <p:grpSpPr>
          <a:xfrm>
            <a:off x="4291343" y="1081163"/>
            <a:ext cx="7318400" cy="5147622"/>
            <a:chOff x="1274201" y="2023465"/>
            <a:chExt cx="11274257" cy="4553428"/>
          </a:xfrm>
        </p:grpSpPr>
        <p:sp>
          <p:nvSpPr>
            <p:cNvPr id="36" name="矩形 35"/>
            <p:cNvSpPr/>
            <p:nvPr/>
          </p:nvSpPr>
          <p:spPr>
            <a:xfrm>
              <a:off x="1622881" y="2360398"/>
              <a:ext cx="10775256" cy="3879558"/>
            </a:xfrm>
            <a:prstGeom prst="rect">
              <a:avLst/>
            </a:prstGeom>
          </p:spPr>
          <p:txBody>
            <a:bodyPr wrap="square">
              <a:spAutoFit/>
            </a:bodyPr>
            <a:lstStyle/>
            <a:p>
              <a:pPr>
                <a:lnSpc>
                  <a:spcPct val="150000"/>
                </a:lnSpc>
              </a:pPr>
              <a:r>
                <a:rPr lang="zh-CN" altLang="en-US" sz="2400" b="1" dirty="0">
                  <a:solidFill>
                    <a:srgbClr val="C00000"/>
                  </a:solidFill>
                  <a:latin typeface="微软雅黑" panose="020B0503020204020204" pitchFamily="34" charset="-122"/>
                  <a:ea typeface="微软雅黑" panose="020B0503020204020204" pitchFamily="34" charset="-122"/>
                </a:rPr>
                <a:t>最足干劲：“咬定青山不放松</a:t>
              </a:r>
              <a:r>
                <a:rPr lang="zh-CN" altLang="en-US" sz="2400" b="1" dirty="0" smtClean="0">
                  <a:solidFill>
                    <a:srgbClr val="C00000"/>
                  </a:solidFill>
                  <a:latin typeface="微软雅黑" panose="020B0503020204020204" pitchFamily="34" charset="-122"/>
                  <a:ea typeface="微软雅黑" panose="020B0503020204020204" pitchFamily="34" charset="-122"/>
                </a:rPr>
                <a:t>”</a:t>
              </a:r>
              <a:endParaRPr lang="en-US" altLang="zh-CN" sz="2400" b="1" dirty="0" smtClean="0">
                <a:solidFill>
                  <a:srgbClr val="C00000"/>
                </a:solidFill>
                <a:latin typeface="微软雅黑" panose="020B0503020204020204" pitchFamily="34" charset="-122"/>
                <a:ea typeface="微软雅黑" panose="020B0503020204020204" pitchFamily="34" charset="-122"/>
              </a:endParaRPr>
            </a:p>
            <a:p>
              <a:pPr>
                <a:lnSpc>
                  <a:spcPct val="150000"/>
                </a:lnSpc>
              </a:pPr>
              <a:r>
                <a:rPr lang="zh-CN" altLang="en-US" dirty="0">
                  <a:solidFill>
                    <a:srgbClr val="663300"/>
                  </a:solidFill>
                  <a:latin typeface="微软雅黑" panose="020B0503020204020204" pitchFamily="34" charset="-122"/>
                  <a:ea typeface="微软雅黑" panose="020B0503020204020204" pitchFamily="34" charset="-122"/>
                </a:rPr>
                <a:t>　　</a:t>
              </a:r>
              <a:r>
                <a:rPr lang="zh-CN" altLang="en-US" sz="1600" dirty="0">
                  <a:solidFill>
                    <a:srgbClr val="663300"/>
                  </a:solidFill>
                  <a:latin typeface="微软雅黑" panose="020B0503020204020204" pitchFamily="34" charset="-122"/>
                  <a:ea typeface="微软雅黑" panose="020B0503020204020204" pitchFamily="34" charset="-122"/>
                </a:rPr>
                <a:t>艰难方显勇毅，磨砺始得玉成。我们克服疫情影响，统筹疫情防控和经济社会发展取得重大成果。“十三五”圆满收官，“十四五”全面擘画。新发展格局加快构建，高质量发展深入实施。我国在世界主要经济体中率先实现正增长，预计</a:t>
              </a:r>
              <a:r>
                <a:rPr lang="en-US" altLang="zh-CN" sz="1600" dirty="0">
                  <a:solidFill>
                    <a:srgbClr val="663300"/>
                  </a:solidFill>
                  <a:latin typeface="微软雅黑" panose="020B0503020204020204" pitchFamily="34" charset="-122"/>
                  <a:ea typeface="微软雅黑" panose="020B0503020204020204" pitchFamily="34" charset="-122"/>
                </a:rPr>
                <a:t>2020</a:t>
              </a:r>
              <a:r>
                <a:rPr lang="zh-CN" altLang="en-US" sz="1600" dirty="0">
                  <a:solidFill>
                    <a:srgbClr val="663300"/>
                  </a:solidFill>
                  <a:latin typeface="微软雅黑" panose="020B0503020204020204" pitchFamily="34" charset="-122"/>
                  <a:ea typeface="微软雅黑" panose="020B0503020204020204" pitchFamily="34" charset="-122"/>
                </a:rPr>
                <a:t>年国内生产总值迈上百万亿元新台阶。粮食生产喜获“十七连丰”。“天问一号”、“嫦娥五号”、“奋斗者”号等科学探测实现重大突破。海南自由贸易港建设蓬勃展开。我们还抵御了严重洪涝灾害，广大军民不畏艰险，同心协力抗洪救灾，努力把损失降到了最低。我到</a:t>
              </a:r>
              <a:r>
                <a:rPr lang="en-US" altLang="zh-CN" sz="1600" dirty="0">
                  <a:solidFill>
                    <a:srgbClr val="663300"/>
                  </a:solidFill>
                  <a:latin typeface="微软雅黑" panose="020B0503020204020204" pitchFamily="34" charset="-122"/>
                  <a:ea typeface="微软雅黑" panose="020B0503020204020204" pitchFamily="34" charset="-122"/>
                </a:rPr>
                <a:t>13</a:t>
              </a:r>
              <a:r>
                <a:rPr lang="zh-CN" altLang="en-US" sz="1600" dirty="0">
                  <a:solidFill>
                    <a:srgbClr val="663300"/>
                  </a:solidFill>
                  <a:latin typeface="微软雅黑" panose="020B0503020204020204" pitchFamily="34" charset="-122"/>
                  <a:ea typeface="微软雅黑" panose="020B0503020204020204" pitchFamily="34" charset="-122"/>
                </a:rPr>
                <a:t>个省区市考察时欣喜看到，大家认真细致落实防疫措施，争分夺秒复工复产，全力以赴创新创造，神州大地自信自强、充满韧劲，一派只争朝夕、生机勃勃的景象。</a:t>
              </a:r>
            </a:p>
          </p:txBody>
        </p:sp>
        <p:sp>
          <p:nvSpPr>
            <p:cNvPr id="37" name="矩形 36"/>
            <p:cNvSpPr/>
            <p:nvPr/>
          </p:nvSpPr>
          <p:spPr bwMode="auto">
            <a:xfrm>
              <a:off x="1274201" y="2023465"/>
              <a:ext cx="11274257" cy="4553428"/>
            </a:xfrm>
            <a:prstGeom prst="rect">
              <a:avLst/>
            </a:prstGeom>
            <a:noFill/>
            <a:ln w="9525"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grpSp>
    </p:spTree>
  </p:cSld>
  <p:clrMapOvr>
    <a:masterClrMapping/>
  </p:clrMapOvr>
  <p:transition spd="med">
    <p:pull/>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8"/>
          <p:cNvSpPr txBox="1"/>
          <p:nvPr/>
        </p:nvSpPr>
        <p:spPr>
          <a:xfrm>
            <a:off x="627244" y="85725"/>
            <a:ext cx="11395757" cy="523220"/>
          </a:xfrm>
          <a:prstGeom prst="rect">
            <a:avLst/>
          </a:prstGeom>
          <a:noFill/>
          <a:ln>
            <a:noFill/>
          </a:ln>
        </p:spPr>
        <p:txBody>
          <a:bodyPr wrap="square" rtlCol="0">
            <a:spAutoFit/>
          </a:bodyPr>
          <a:lstStyle/>
          <a:p>
            <a:r>
              <a:rPr lang="zh-CN" altLang="en-US" sz="2800" b="1" dirty="0">
                <a:solidFill>
                  <a:schemeClr val="bg1"/>
                </a:solidFill>
                <a:effectLst>
                  <a:outerShdw blurRad="38100" dist="38100" dir="2700000" algn="tl">
                    <a:srgbClr val="000000">
                      <a:alpha val="43137"/>
                    </a:srgbClr>
                  </a:outerShdw>
                </a:effectLst>
                <a:latin typeface="微软雅黑" panose="020B0503020204020204" pitchFamily="82" charset="2"/>
                <a:ea typeface="微软雅黑" panose="020B0503020204020204" pitchFamily="82" charset="2"/>
              </a:rPr>
              <a:t>习主席二〇二一年新年贺词，致每一个奋斗的中国人</a:t>
            </a:r>
          </a:p>
        </p:txBody>
      </p:sp>
      <p:grpSp>
        <p:nvGrpSpPr>
          <p:cNvPr id="22" name="组合 21"/>
          <p:cNvGrpSpPr/>
          <p:nvPr/>
        </p:nvGrpSpPr>
        <p:grpSpPr>
          <a:xfrm>
            <a:off x="4291343" y="1081163"/>
            <a:ext cx="7318400" cy="5278141"/>
            <a:chOff x="1274201" y="2023465"/>
            <a:chExt cx="11274257" cy="4668881"/>
          </a:xfrm>
        </p:grpSpPr>
        <p:sp>
          <p:nvSpPr>
            <p:cNvPr id="36" name="矩形 35"/>
            <p:cNvSpPr/>
            <p:nvPr/>
          </p:nvSpPr>
          <p:spPr>
            <a:xfrm>
              <a:off x="1664721" y="2157007"/>
              <a:ext cx="10775256" cy="4535339"/>
            </a:xfrm>
            <a:prstGeom prst="rect">
              <a:avLst/>
            </a:prstGeom>
          </p:spPr>
          <p:txBody>
            <a:bodyPr wrap="square">
              <a:spAutoFit/>
            </a:bodyPr>
            <a:lstStyle/>
            <a:p>
              <a:pPr>
                <a:lnSpc>
                  <a:spcPct val="200000"/>
                </a:lnSpc>
              </a:pPr>
              <a:r>
                <a:rPr lang="zh-CN" altLang="en-US" sz="2400" b="1" dirty="0">
                  <a:solidFill>
                    <a:srgbClr val="C00000"/>
                  </a:solidFill>
                  <a:latin typeface="微软雅黑" panose="020B0503020204020204" pitchFamily="34" charset="-122"/>
                  <a:ea typeface="微软雅黑" panose="020B0503020204020204" pitchFamily="34" charset="-122"/>
                </a:rPr>
                <a:t>决战决胜脱贫</a:t>
              </a:r>
              <a:r>
                <a:rPr lang="zh-CN" altLang="en-US" sz="2400" b="1" dirty="0" smtClean="0">
                  <a:solidFill>
                    <a:srgbClr val="C00000"/>
                  </a:solidFill>
                  <a:latin typeface="微软雅黑" panose="020B0503020204020204" pitchFamily="34" charset="-122"/>
                  <a:ea typeface="微软雅黑" panose="020B0503020204020204" pitchFamily="34" charset="-122"/>
                </a:rPr>
                <a:t>攻坚</a:t>
              </a:r>
              <a:endParaRPr lang="en-US" altLang="zh-CN" sz="2400" b="1" dirty="0" smtClean="0">
                <a:solidFill>
                  <a:srgbClr val="C00000"/>
                </a:solidFill>
                <a:latin typeface="微软雅黑" panose="020B0503020204020204" pitchFamily="34" charset="-122"/>
                <a:ea typeface="微软雅黑" panose="020B0503020204020204" pitchFamily="34" charset="-122"/>
              </a:endParaRPr>
            </a:p>
            <a:p>
              <a:pPr>
                <a:lnSpc>
                  <a:spcPct val="200000"/>
                </a:lnSpc>
              </a:pPr>
              <a:r>
                <a:rPr lang="zh-CN" altLang="en-US" dirty="0">
                  <a:solidFill>
                    <a:srgbClr val="663300"/>
                  </a:solidFill>
                  <a:latin typeface="微软雅黑" panose="020B0503020204020204" pitchFamily="34" charset="-122"/>
                  <a:ea typeface="微软雅黑" panose="020B0503020204020204" pitchFamily="34" charset="-122"/>
                </a:rPr>
                <a:t>　　</a:t>
              </a:r>
              <a:r>
                <a:rPr lang="en-US" altLang="zh-CN" dirty="0">
                  <a:solidFill>
                    <a:srgbClr val="663300"/>
                  </a:solidFill>
                  <a:latin typeface="微软雅黑" panose="020B0503020204020204" pitchFamily="34" charset="-122"/>
                  <a:ea typeface="微软雅黑" panose="020B0503020204020204" pitchFamily="34" charset="-122"/>
                </a:rPr>
                <a:t>2020</a:t>
              </a:r>
              <a:r>
                <a:rPr lang="zh-CN" altLang="en-US" dirty="0">
                  <a:solidFill>
                    <a:srgbClr val="663300"/>
                  </a:solidFill>
                  <a:latin typeface="微软雅黑" panose="020B0503020204020204" pitchFamily="34" charset="-122"/>
                  <a:ea typeface="微软雅黑" panose="020B0503020204020204" pitchFamily="34" charset="-122"/>
                </a:rPr>
                <a:t>年，全面建成小康社会取得伟大历史性成就，决战脱贫攻坚取得决定性胜利。我们向深度贫困堡垒发起总攻，啃下了最难啃的“硬骨头”。历经</a:t>
              </a:r>
              <a:r>
                <a:rPr lang="en-US" altLang="zh-CN" dirty="0">
                  <a:solidFill>
                    <a:srgbClr val="663300"/>
                  </a:solidFill>
                  <a:latin typeface="微软雅黑" panose="020B0503020204020204" pitchFamily="34" charset="-122"/>
                  <a:ea typeface="微软雅黑" panose="020B0503020204020204" pitchFamily="34" charset="-122"/>
                </a:rPr>
                <a:t>8</a:t>
              </a:r>
              <a:r>
                <a:rPr lang="zh-CN" altLang="en-US" dirty="0">
                  <a:solidFill>
                    <a:srgbClr val="663300"/>
                  </a:solidFill>
                  <a:latin typeface="微软雅黑" panose="020B0503020204020204" pitchFamily="34" charset="-122"/>
                  <a:ea typeface="微软雅黑" panose="020B0503020204020204" pitchFamily="34" charset="-122"/>
                </a:rPr>
                <a:t>年，现行标准下近</a:t>
              </a:r>
              <a:r>
                <a:rPr lang="en-US" altLang="zh-CN" dirty="0">
                  <a:solidFill>
                    <a:srgbClr val="663300"/>
                  </a:solidFill>
                  <a:latin typeface="微软雅黑" panose="020B0503020204020204" pitchFamily="34" charset="-122"/>
                  <a:ea typeface="微软雅黑" panose="020B0503020204020204" pitchFamily="34" charset="-122"/>
                </a:rPr>
                <a:t>1</a:t>
              </a:r>
              <a:r>
                <a:rPr lang="zh-CN" altLang="en-US" dirty="0">
                  <a:solidFill>
                    <a:srgbClr val="663300"/>
                  </a:solidFill>
                  <a:latin typeface="微软雅黑" panose="020B0503020204020204" pitchFamily="34" charset="-122"/>
                  <a:ea typeface="微软雅黑" panose="020B0503020204020204" pitchFamily="34" charset="-122"/>
                </a:rPr>
                <a:t>亿农村贫困人口全部脱贫，</a:t>
              </a:r>
              <a:r>
                <a:rPr lang="en-US" altLang="zh-CN" dirty="0">
                  <a:solidFill>
                    <a:srgbClr val="663300"/>
                  </a:solidFill>
                  <a:latin typeface="微软雅黑" panose="020B0503020204020204" pitchFamily="34" charset="-122"/>
                  <a:ea typeface="微软雅黑" panose="020B0503020204020204" pitchFamily="34" charset="-122"/>
                </a:rPr>
                <a:t>832</a:t>
              </a:r>
              <a:r>
                <a:rPr lang="zh-CN" altLang="en-US" dirty="0">
                  <a:solidFill>
                    <a:srgbClr val="663300"/>
                  </a:solidFill>
                  <a:latin typeface="微软雅黑" panose="020B0503020204020204" pitchFamily="34" charset="-122"/>
                  <a:ea typeface="微软雅黑" panose="020B0503020204020204" pitchFamily="34" charset="-122"/>
                </a:rPr>
                <a:t>个贫困县全部摘帽。这些年，我去了全国</a:t>
              </a:r>
              <a:r>
                <a:rPr lang="en-US" altLang="zh-CN" dirty="0">
                  <a:solidFill>
                    <a:srgbClr val="663300"/>
                  </a:solidFill>
                  <a:latin typeface="微软雅黑" panose="020B0503020204020204" pitchFamily="34" charset="-122"/>
                  <a:ea typeface="微软雅黑" panose="020B0503020204020204" pitchFamily="34" charset="-122"/>
                </a:rPr>
                <a:t>14</a:t>
              </a:r>
              <a:r>
                <a:rPr lang="zh-CN" altLang="en-US" dirty="0">
                  <a:solidFill>
                    <a:srgbClr val="663300"/>
                  </a:solidFill>
                  <a:latin typeface="微软雅黑" panose="020B0503020204020204" pitchFamily="34" charset="-122"/>
                  <a:ea typeface="微软雅黑" panose="020B0503020204020204" pitchFamily="34" charset="-122"/>
                </a:rPr>
                <a:t>个集中连片特困地区，乡亲们愚公移山的干劲，广大扶贫干部倾情投入的奉献，时常浮现在脑海。我们还要咬定青山不放松，脚踏实地加油干，努力绘就乡村振兴的壮美画卷，朝着共同富裕的目标稳步前行</a:t>
              </a:r>
              <a:r>
                <a:rPr lang="zh-CN" altLang="en-US" dirty="0" smtClean="0">
                  <a:solidFill>
                    <a:srgbClr val="663300"/>
                  </a:solidFill>
                  <a:latin typeface="微软雅黑" panose="020B0503020204020204" pitchFamily="34" charset="-122"/>
                  <a:ea typeface="微软雅黑" panose="020B0503020204020204" pitchFamily="34" charset="-122"/>
                </a:rPr>
                <a:t>。</a:t>
              </a:r>
              <a:endParaRPr lang="en-US" altLang="zh-CN" dirty="0" smtClean="0">
                <a:solidFill>
                  <a:srgbClr val="663300"/>
                </a:solidFill>
                <a:latin typeface="微软雅黑" panose="020B0503020204020204" pitchFamily="34" charset="-122"/>
                <a:ea typeface="微软雅黑" panose="020B0503020204020204" pitchFamily="34" charset="-122"/>
              </a:endParaRPr>
            </a:p>
            <a:p>
              <a:pPr>
                <a:lnSpc>
                  <a:spcPct val="200000"/>
                </a:lnSpc>
              </a:pPr>
              <a:r>
                <a:rPr lang="zh-CN" altLang="en-US" sz="1600" dirty="0" smtClean="0">
                  <a:solidFill>
                    <a:srgbClr val="663300"/>
                  </a:solidFill>
                  <a:latin typeface="微软雅黑" panose="020B0503020204020204" pitchFamily="34" charset="-122"/>
                  <a:ea typeface="微软雅黑" panose="020B0503020204020204" pitchFamily="34" charset="-122"/>
                </a:rPr>
                <a:t>       </a:t>
              </a:r>
              <a:endParaRPr lang="zh-CN" altLang="en-US" sz="1600" dirty="0">
                <a:solidFill>
                  <a:srgbClr val="663300"/>
                </a:solidFill>
                <a:latin typeface="微软雅黑" panose="020B0503020204020204" pitchFamily="34" charset="-122"/>
                <a:ea typeface="微软雅黑" panose="020B0503020204020204" pitchFamily="34" charset="-122"/>
              </a:endParaRPr>
            </a:p>
          </p:txBody>
        </p:sp>
        <p:sp>
          <p:nvSpPr>
            <p:cNvPr id="37" name="矩形 36"/>
            <p:cNvSpPr/>
            <p:nvPr/>
          </p:nvSpPr>
          <p:spPr bwMode="auto">
            <a:xfrm>
              <a:off x="1274201" y="2023465"/>
              <a:ext cx="11274257" cy="4553428"/>
            </a:xfrm>
            <a:prstGeom prst="rect">
              <a:avLst/>
            </a:prstGeom>
            <a:noFill/>
            <a:ln w="9525"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grpSp>
      <p:pic>
        <p:nvPicPr>
          <p:cNvPr id="8" name="图片 7"/>
          <p:cNvPicPr>
            <a:picLocks noChangeAspect="1"/>
          </p:cNvPicPr>
          <p:nvPr/>
        </p:nvPicPr>
        <p:blipFill>
          <a:blip r:embed="rId2" cstate="print"/>
          <a:stretch>
            <a:fillRect/>
          </a:stretch>
        </p:blipFill>
        <p:spPr>
          <a:xfrm>
            <a:off x="757530" y="1081161"/>
            <a:ext cx="2900069" cy="5147623"/>
          </a:xfrm>
          <a:prstGeom prst="rect">
            <a:avLst/>
          </a:prstGeom>
        </p:spPr>
      </p:pic>
    </p:spTree>
  </p:cSld>
  <p:clrMapOvr>
    <a:masterClrMapping/>
  </p:clrMapOvr>
  <p:transition spd="med">
    <p:pull/>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8"/>
          <p:cNvSpPr txBox="1"/>
          <p:nvPr/>
        </p:nvSpPr>
        <p:spPr>
          <a:xfrm>
            <a:off x="627244" y="85725"/>
            <a:ext cx="11395757" cy="523220"/>
          </a:xfrm>
          <a:prstGeom prst="rect">
            <a:avLst/>
          </a:prstGeom>
          <a:noFill/>
          <a:ln>
            <a:noFill/>
          </a:ln>
        </p:spPr>
        <p:txBody>
          <a:bodyPr wrap="square" rtlCol="0">
            <a:spAutoFit/>
          </a:bodyPr>
          <a:lstStyle/>
          <a:p>
            <a:r>
              <a:rPr lang="zh-CN" altLang="en-US" sz="2800" b="1" dirty="0">
                <a:solidFill>
                  <a:schemeClr val="bg1"/>
                </a:solidFill>
                <a:effectLst>
                  <a:outerShdw blurRad="38100" dist="38100" dir="2700000" algn="tl">
                    <a:srgbClr val="000000">
                      <a:alpha val="43137"/>
                    </a:srgbClr>
                  </a:outerShdw>
                </a:effectLst>
                <a:latin typeface="微软雅黑" panose="020B0503020204020204" pitchFamily="82" charset="2"/>
                <a:ea typeface="微软雅黑" panose="020B0503020204020204" pitchFamily="82" charset="2"/>
              </a:rPr>
              <a:t>习主席二〇二一年新年贺词，致每一个奋斗的中国人</a:t>
            </a:r>
          </a:p>
        </p:txBody>
      </p:sp>
      <p:grpSp>
        <p:nvGrpSpPr>
          <p:cNvPr id="22" name="组合 21"/>
          <p:cNvGrpSpPr/>
          <p:nvPr/>
        </p:nvGrpSpPr>
        <p:grpSpPr>
          <a:xfrm>
            <a:off x="4291343" y="1081163"/>
            <a:ext cx="7318400" cy="5147622"/>
            <a:chOff x="1274201" y="2023465"/>
            <a:chExt cx="11274257" cy="4553428"/>
          </a:xfrm>
        </p:grpSpPr>
        <p:sp>
          <p:nvSpPr>
            <p:cNvPr id="36" name="矩形 35"/>
            <p:cNvSpPr/>
            <p:nvPr/>
          </p:nvSpPr>
          <p:spPr>
            <a:xfrm>
              <a:off x="1674160" y="2573443"/>
              <a:ext cx="10474338" cy="3185321"/>
            </a:xfrm>
            <a:prstGeom prst="rect">
              <a:avLst/>
            </a:prstGeom>
          </p:spPr>
          <p:txBody>
            <a:bodyPr wrap="square">
              <a:spAutoFit/>
            </a:bodyPr>
            <a:lstStyle/>
            <a:p>
              <a:pPr>
                <a:lnSpc>
                  <a:spcPct val="200000"/>
                </a:lnSpc>
              </a:pPr>
              <a:r>
                <a:rPr lang="zh-CN" altLang="en-US" sz="2400" b="1" dirty="0">
                  <a:solidFill>
                    <a:srgbClr val="C00000"/>
                  </a:solidFill>
                  <a:latin typeface="微软雅黑" panose="020B0503020204020204" pitchFamily="34" charset="-122"/>
                  <a:ea typeface="微软雅黑" panose="020B0503020204020204" pitchFamily="34" charset="-122"/>
                </a:rPr>
                <a:t>深化改革扩大</a:t>
              </a:r>
              <a:r>
                <a:rPr lang="zh-CN" altLang="en-US" sz="2400" b="1" dirty="0" smtClean="0">
                  <a:solidFill>
                    <a:srgbClr val="C00000"/>
                  </a:solidFill>
                  <a:latin typeface="微软雅黑" panose="020B0503020204020204" pitchFamily="34" charset="-122"/>
                  <a:ea typeface="微软雅黑" panose="020B0503020204020204" pitchFamily="34" charset="-122"/>
                </a:rPr>
                <a:t>开放</a:t>
              </a:r>
              <a:endParaRPr lang="en-US" altLang="zh-CN" sz="2400" b="1" dirty="0" smtClean="0">
                <a:solidFill>
                  <a:srgbClr val="C00000"/>
                </a:solidFill>
                <a:latin typeface="微软雅黑" panose="020B0503020204020204" pitchFamily="34" charset="-122"/>
                <a:ea typeface="微软雅黑" panose="020B0503020204020204" pitchFamily="34" charset="-122"/>
              </a:endParaRPr>
            </a:p>
            <a:p>
              <a:pPr>
                <a:lnSpc>
                  <a:spcPct val="200000"/>
                </a:lnSpc>
              </a:pPr>
              <a:r>
                <a:rPr lang="zh-CN" altLang="en-US" dirty="0">
                  <a:solidFill>
                    <a:srgbClr val="663300"/>
                  </a:solidFill>
                  <a:latin typeface="微软雅黑" panose="020B0503020204020204" pitchFamily="34" charset="-122"/>
                  <a:ea typeface="微软雅黑" panose="020B0503020204020204" pitchFamily="34" charset="-122"/>
                </a:rPr>
                <a:t>　　今年，我们隆重庆祝深圳等经济特区建立</a:t>
              </a:r>
              <a:r>
                <a:rPr lang="en-US" altLang="zh-CN" dirty="0">
                  <a:solidFill>
                    <a:srgbClr val="663300"/>
                  </a:solidFill>
                  <a:latin typeface="微软雅黑" panose="020B0503020204020204" pitchFamily="34" charset="-122"/>
                  <a:ea typeface="微软雅黑" panose="020B0503020204020204" pitchFamily="34" charset="-122"/>
                </a:rPr>
                <a:t>40</a:t>
              </a:r>
              <a:r>
                <a:rPr lang="zh-CN" altLang="en-US" dirty="0">
                  <a:solidFill>
                    <a:srgbClr val="663300"/>
                  </a:solidFill>
                  <a:latin typeface="微软雅黑" panose="020B0503020204020204" pitchFamily="34" charset="-122"/>
                  <a:ea typeface="微软雅黑" panose="020B0503020204020204" pitchFamily="34" charset="-122"/>
                </a:rPr>
                <a:t>周年、上海浦东开发开放</a:t>
              </a:r>
              <a:r>
                <a:rPr lang="en-US" altLang="zh-CN" dirty="0">
                  <a:solidFill>
                    <a:srgbClr val="663300"/>
                  </a:solidFill>
                  <a:latin typeface="微软雅黑" panose="020B0503020204020204" pitchFamily="34" charset="-122"/>
                  <a:ea typeface="微软雅黑" panose="020B0503020204020204" pitchFamily="34" charset="-122"/>
                </a:rPr>
                <a:t>30</a:t>
              </a:r>
              <a:r>
                <a:rPr lang="zh-CN" altLang="en-US" dirty="0">
                  <a:solidFill>
                    <a:srgbClr val="663300"/>
                  </a:solidFill>
                  <a:latin typeface="微软雅黑" panose="020B0503020204020204" pitchFamily="34" charset="-122"/>
                  <a:ea typeface="微软雅黑" panose="020B0503020204020204" pitchFamily="34" charset="-122"/>
                </a:rPr>
                <a:t>周年。置身春潮涌动的南海之滨、绚丽多姿的黄浦江畔，令人百感交集，先行先试变成了示范引领，探索创新成为了创新引领。改革开放创造了发展奇迹，今后还要以更大气魄深化改革、扩大开放，续写更多“春天的故事”。</a:t>
              </a:r>
              <a:r>
                <a:rPr lang="zh-CN" altLang="en-US" sz="1600" dirty="0" smtClean="0">
                  <a:solidFill>
                    <a:srgbClr val="663300"/>
                  </a:solidFill>
                  <a:latin typeface="微软雅黑" panose="020B0503020204020204" pitchFamily="34" charset="-122"/>
                  <a:ea typeface="微软雅黑" panose="020B0503020204020204" pitchFamily="34" charset="-122"/>
                </a:rPr>
                <a:t>       </a:t>
              </a:r>
              <a:endParaRPr lang="zh-CN" altLang="en-US" sz="1600" dirty="0">
                <a:solidFill>
                  <a:srgbClr val="663300"/>
                </a:solidFill>
                <a:latin typeface="微软雅黑" panose="020B0503020204020204" pitchFamily="34" charset="-122"/>
                <a:ea typeface="微软雅黑" panose="020B0503020204020204" pitchFamily="34" charset="-122"/>
              </a:endParaRPr>
            </a:p>
          </p:txBody>
        </p:sp>
        <p:sp>
          <p:nvSpPr>
            <p:cNvPr id="37" name="矩形 36"/>
            <p:cNvSpPr/>
            <p:nvPr/>
          </p:nvSpPr>
          <p:spPr bwMode="auto">
            <a:xfrm>
              <a:off x="1274201" y="2023465"/>
              <a:ext cx="11274257" cy="4553428"/>
            </a:xfrm>
            <a:prstGeom prst="rect">
              <a:avLst/>
            </a:prstGeom>
            <a:noFill/>
            <a:ln w="9525"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grpSp>
      <p:pic>
        <p:nvPicPr>
          <p:cNvPr id="8" name="图片 7"/>
          <p:cNvPicPr>
            <a:picLocks noChangeAspect="1"/>
          </p:cNvPicPr>
          <p:nvPr/>
        </p:nvPicPr>
        <p:blipFill>
          <a:blip r:embed="rId2" cstate="print"/>
          <a:stretch>
            <a:fillRect/>
          </a:stretch>
        </p:blipFill>
        <p:spPr>
          <a:xfrm>
            <a:off x="757530" y="1081161"/>
            <a:ext cx="2900069" cy="5147623"/>
          </a:xfrm>
          <a:prstGeom prst="rect">
            <a:avLst/>
          </a:prstGeom>
        </p:spPr>
      </p:pic>
    </p:spTree>
  </p:cSld>
  <p:clrMapOvr>
    <a:masterClrMapping/>
  </p:clrMapOvr>
  <p:transition spd="med">
    <p:pull/>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cstate="print"/>
          <a:stretch>
            <a:fillRect/>
          </a:stretch>
        </p:blipFill>
        <p:spPr>
          <a:xfrm>
            <a:off x="757530" y="1081161"/>
            <a:ext cx="2879257" cy="5110682"/>
          </a:xfrm>
          <a:prstGeom prst="rect">
            <a:avLst/>
          </a:prstGeom>
        </p:spPr>
      </p:pic>
      <p:sp>
        <p:nvSpPr>
          <p:cNvPr id="9" name="文本框 8"/>
          <p:cNvSpPr txBox="1"/>
          <p:nvPr/>
        </p:nvSpPr>
        <p:spPr>
          <a:xfrm>
            <a:off x="627244" y="85725"/>
            <a:ext cx="11395757" cy="523220"/>
          </a:xfrm>
          <a:prstGeom prst="rect">
            <a:avLst/>
          </a:prstGeom>
          <a:noFill/>
          <a:ln>
            <a:noFill/>
          </a:ln>
        </p:spPr>
        <p:txBody>
          <a:bodyPr wrap="square" rtlCol="0">
            <a:spAutoFit/>
          </a:bodyPr>
          <a:lstStyle/>
          <a:p>
            <a:r>
              <a:rPr lang="zh-CN" altLang="en-US" sz="2800" b="1" dirty="0">
                <a:solidFill>
                  <a:schemeClr val="bg1"/>
                </a:solidFill>
                <a:effectLst>
                  <a:outerShdw blurRad="38100" dist="38100" dir="2700000" algn="tl">
                    <a:srgbClr val="000000">
                      <a:alpha val="43137"/>
                    </a:srgbClr>
                  </a:outerShdw>
                </a:effectLst>
                <a:latin typeface="微软雅黑" panose="020B0503020204020204" pitchFamily="82" charset="2"/>
                <a:ea typeface="微软雅黑" panose="020B0503020204020204" pitchFamily="82" charset="2"/>
              </a:rPr>
              <a:t>习主席二〇二一年新年贺词，致每一个奋斗的中国人</a:t>
            </a:r>
          </a:p>
        </p:txBody>
      </p:sp>
      <p:grpSp>
        <p:nvGrpSpPr>
          <p:cNvPr id="22" name="组合 21"/>
          <p:cNvGrpSpPr/>
          <p:nvPr/>
        </p:nvGrpSpPr>
        <p:grpSpPr>
          <a:xfrm>
            <a:off x="4291343" y="1081163"/>
            <a:ext cx="7318400" cy="5147622"/>
            <a:chOff x="1274201" y="2023465"/>
            <a:chExt cx="11274257" cy="4553428"/>
          </a:xfrm>
        </p:grpSpPr>
        <p:sp>
          <p:nvSpPr>
            <p:cNvPr id="36" name="矩形 35"/>
            <p:cNvSpPr/>
            <p:nvPr/>
          </p:nvSpPr>
          <p:spPr>
            <a:xfrm>
              <a:off x="1604426" y="2520566"/>
              <a:ext cx="10613808" cy="3185321"/>
            </a:xfrm>
            <a:prstGeom prst="rect">
              <a:avLst/>
            </a:prstGeom>
          </p:spPr>
          <p:txBody>
            <a:bodyPr wrap="square">
              <a:spAutoFit/>
            </a:bodyPr>
            <a:lstStyle/>
            <a:p>
              <a:pPr>
                <a:lnSpc>
                  <a:spcPct val="200000"/>
                </a:lnSpc>
              </a:pPr>
              <a:r>
                <a:rPr lang="zh-CN" altLang="en-US" sz="2400" b="1" dirty="0">
                  <a:solidFill>
                    <a:srgbClr val="C00000"/>
                  </a:solidFill>
                  <a:latin typeface="微软雅黑" panose="020B0503020204020204" pitchFamily="34" charset="-122"/>
                  <a:ea typeface="微软雅黑" panose="020B0503020204020204" pitchFamily="34" charset="-122"/>
                </a:rPr>
                <a:t>构建人类命运</a:t>
              </a:r>
              <a:r>
                <a:rPr lang="zh-CN" altLang="en-US" sz="2400" b="1" dirty="0" smtClean="0">
                  <a:solidFill>
                    <a:srgbClr val="C00000"/>
                  </a:solidFill>
                  <a:latin typeface="微软雅黑" panose="020B0503020204020204" pitchFamily="34" charset="-122"/>
                  <a:ea typeface="微软雅黑" panose="020B0503020204020204" pitchFamily="34" charset="-122"/>
                </a:rPr>
                <a:t>共同体</a:t>
              </a:r>
              <a:endParaRPr lang="en-US" altLang="zh-CN" sz="2400" b="1" dirty="0" smtClean="0">
                <a:solidFill>
                  <a:srgbClr val="C00000"/>
                </a:solidFill>
                <a:latin typeface="微软雅黑" panose="020B0503020204020204" pitchFamily="34" charset="-122"/>
                <a:ea typeface="微软雅黑" panose="020B0503020204020204" pitchFamily="34" charset="-122"/>
              </a:endParaRPr>
            </a:p>
            <a:p>
              <a:pPr>
                <a:lnSpc>
                  <a:spcPct val="200000"/>
                </a:lnSpc>
              </a:pPr>
              <a:r>
                <a:rPr lang="zh-CN" altLang="en-US" dirty="0">
                  <a:solidFill>
                    <a:srgbClr val="663300"/>
                  </a:solidFill>
                  <a:latin typeface="微软雅黑" panose="020B0503020204020204" pitchFamily="34" charset="-122"/>
                  <a:ea typeface="微软雅黑" panose="020B0503020204020204" pitchFamily="34" charset="-122"/>
                </a:rPr>
                <a:t>　　大道不孤，天下一家。经历了一年来的风雨，我们比任何时候都更加深切体会到人类命运共同体的意义。我同国际上新老朋友进行了多次通话，出席了多场“云会议”，谈得最多的就是和衷共济、团结抗疫。疫情防控任重道远。世界各国人民要携起手来，风雨同舟，早日驱散疫情的阴霾，努力建设更加美好的地球家园。</a:t>
              </a:r>
            </a:p>
          </p:txBody>
        </p:sp>
        <p:sp>
          <p:nvSpPr>
            <p:cNvPr id="37" name="矩形 36"/>
            <p:cNvSpPr/>
            <p:nvPr/>
          </p:nvSpPr>
          <p:spPr bwMode="auto">
            <a:xfrm>
              <a:off x="1274201" y="2023465"/>
              <a:ext cx="11274257" cy="4553428"/>
            </a:xfrm>
            <a:prstGeom prst="rect">
              <a:avLst/>
            </a:prstGeom>
            <a:noFill/>
            <a:ln w="9525"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grpSp>
    </p:spTree>
  </p:cSld>
  <p:clrMapOvr>
    <a:masterClrMapping/>
  </p:clrMapOvr>
  <p:transition spd="med">
    <p:pull/>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cstate="print"/>
          <a:stretch>
            <a:fillRect/>
          </a:stretch>
        </p:blipFill>
        <p:spPr>
          <a:xfrm>
            <a:off x="757530" y="1081161"/>
            <a:ext cx="2900069" cy="5147622"/>
          </a:xfrm>
          <a:prstGeom prst="rect">
            <a:avLst/>
          </a:prstGeom>
        </p:spPr>
      </p:pic>
      <p:sp>
        <p:nvSpPr>
          <p:cNvPr id="9" name="文本框 8"/>
          <p:cNvSpPr txBox="1"/>
          <p:nvPr/>
        </p:nvSpPr>
        <p:spPr>
          <a:xfrm>
            <a:off x="627244" y="85725"/>
            <a:ext cx="11395757" cy="523220"/>
          </a:xfrm>
          <a:prstGeom prst="rect">
            <a:avLst/>
          </a:prstGeom>
          <a:noFill/>
          <a:ln>
            <a:noFill/>
          </a:ln>
        </p:spPr>
        <p:txBody>
          <a:bodyPr wrap="square" rtlCol="0">
            <a:spAutoFit/>
          </a:bodyPr>
          <a:lstStyle/>
          <a:p>
            <a:r>
              <a:rPr lang="zh-CN" altLang="en-US" sz="2800" b="1" dirty="0">
                <a:solidFill>
                  <a:schemeClr val="bg1"/>
                </a:solidFill>
                <a:effectLst>
                  <a:outerShdw blurRad="38100" dist="38100" dir="2700000" algn="tl">
                    <a:srgbClr val="000000">
                      <a:alpha val="43137"/>
                    </a:srgbClr>
                  </a:outerShdw>
                </a:effectLst>
                <a:latin typeface="微软雅黑" panose="020B0503020204020204" pitchFamily="82" charset="2"/>
                <a:ea typeface="微软雅黑" panose="020B0503020204020204" pitchFamily="82" charset="2"/>
              </a:rPr>
              <a:t>习主席二〇二一年新年贺词，致每一个奋斗的中国人</a:t>
            </a:r>
          </a:p>
        </p:txBody>
      </p:sp>
      <p:grpSp>
        <p:nvGrpSpPr>
          <p:cNvPr id="22" name="组合 21"/>
          <p:cNvGrpSpPr/>
          <p:nvPr/>
        </p:nvGrpSpPr>
        <p:grpSpPr>
          <a:xfrm>
            <a:off x="4291343" y="1081163"/>
            <a:ext cx="7318400" cy="5147622"/>
            <a:chOff x="1274201" y="2023465"/>
            <a:chExt cx="11274257" cy="4553428"/>
          </a:xfrm>
        </p:grpSpPr>
        <p:sp>
          <p:nvSpPr>
            <p:cNvPr id="36" name="矩形 35"/>
            <p:cNvSpPr/>
            <p:nvPr/>
          </p:nvSpPr>
          <p:spPr>
            <a:xfrm>
              <a:off x="1636828" y="2197048"/>
              <a:ext cx="10775256" cy="4247095"/>
            </a:xfrm>
            <a:prstGeom prst="rect">
              <a:avLst/>
            </a:prstGeom>
          </p:spPr>
          <p:txBody>
            <a:bodyPr wrap="square">
              <a:spAutoFit/>
            </a:bodyPr>
            <a:lstStyle/>
            <a:p>
              <a:pPr>
                <a:lnSpc>
                  <a:spcPct val="150000"/>
                </a:lnSpc>
              </a:pPr>
              <a:r>
                <a:rPr lang="zh-CN" altLang="en-US" sz="2400" b="1" dirty="0">
                  <a:solidFill>
                    <a:srgbClr val="C00000"/>
                  </a:solidFill>
                  <a:latin typeface="微软雅黑" panose="020B0503020204020204" pitchFamily="34" charset="-122"/>
                  <a:ea typeface="微软雅黑" panose="020B0503020204020204" pitchFamily="34" charset="-122"/>
                </a:rPr>
                <a:t>最强宣言：“我们还要继续奋斗</a:t>
              </a:r>
              <a:r>
                <a:rPr lang="zh-CN" altLang="en-US" sz="2400" b="1" dirty="0" smtClean="0">
                  <a:solidFill>
                    <a:srgbClr val="C00000"/>
                  </a:solidFill>
                  <a:latin typeface="微软雅黑" panose="020B0503020204020204" pitchFamily="34" charset="-122"/>
                  <a:ea typeface="微软雅黑" panose="020B0503020204020204" pitchFamily="34" charset="-122"/>
                </a:rPr>
                <a:t>”</a:t>
              </a:r>
              <a:endParaRPr lang="en-US" altLang="zh-CN" sz="2400" b="1" dirty="0" smtClean="0">
                <a:solidFill>
                  <a:srgbClr val="C00000"/>
                </a:solidFill>
                <a:latin typeface="微软雅黑" panose="020B0503020204020204" pitchFamily="34" charset="-122"/>
                <a:ea typeface="微软雅黑" panose="020B0503020204020204" pitchFamily="34" charset="-122"/>
              </a:endParaRPr>
            </a:p>
            <a:p>
              <a:pPr>
                <a:lnSpc>
                  <a:spcPct val="150000"/>
                </a:lnSpc>
              </a:pPr>
              <a:r>
                <a:rPr lang="zh-CN" altLang="en-US" dirty="0">
                  <a:solidFill>
                    <a:srgbClr val="663300"/>
                  </a:solidFill>
                  <a:latin typeface="微软雅黑" panose="020B0503020204020204" pitchFamily="34" charset="-122"/>
                  <a:ea typeface="微软雅黑" panose="020B0503020204020204" pitchFamily="34" charset="-122"/>
                </a:rPr>
                <a:t>　　</a:t>
              </a:r>
              <a:r>
                <a:rPr lang="en-US" altLang="zh-CN" dirty="0">
                  <a:solidFill>
                    <a:srgbClr val="663300"/>
                  </a:solidFill>
                  <a:latin typeface="微软雅黑" panose="020B0503020204020204" pitchFamily="34" charset="-122"/>
                  <a:ea typeface="微软雅黑" panose="020B0503020204020204" pitchFamily="34" charset="-122"/>
                </a:rPr>
                <a:t>2021</a:t>
              </a:r>
              <a:r>
                <a:rPr lang="zh-CN" altLang="en-US" dirty="0">
                  <a:solidFill>
                    <a:srgbClr val="663300"/>
                  </a:solidFill>
                  <a:latin typeface="微软雅黑" panose="020B0503020204020204" pitchFamily="34" charset="-122"/>
                  <a:ea typeface="微软雅黑" panose="020B0503020204020204" pitchFamily="34" charset="-122"/>
                </a:rPr>
                <a:t>年是中国共产党百年华诞。百年征程波澜壮阔，百年初心历久弥坚。从上海石库门到嘉兴南湖，一艘小小红船承载着人民的重托、民族的希望，越过急流险滩，穿过惊涛骇浪，成为领航中国行稳致远的巍巍巨轮。胸怀千秋伟业，恰是百年风华。我们秉持以人民为中心，永葆初心、牢记使命，乘风破浪、扬帆远航，一定能实现中华民族伟大复兴</a:t>
              </a:r>
              <a:r>
                <a:rPr lang="zh-CN" altLang="en-US" dirty="0" smtClean="0">
                  <a:solidFill>
                    <a:srgbClr val="663300"/>
                  </a:solidFill>
                  <a:latin typeface="微软雅黑" panose="020B0503020204020204" pitchFamily="34" charset="-122"/>
                  <a:ea typeface="微软雅黑" panose="020B0503020204020204" pitchFamily="34" charset="-122"/>
                </a:rPr>
                <a:t>。</a:t>
              </a:r>
              <a:endParaRPr lang="zh-CN" altLang="en-US" dirty="0">
                <a:solidFill>
                  <a:srgbClr val="663300"/>
                </a:solidFill>
                <a:latin typeface="微软雅黑" panose="020B0503020204020204" pitchFamily="34" charset="-122"/>
                <a:ea typeface="微软雅黑" panose="020B0503020204020204" pitchFamily="34" charset="-122"/>
              </a:endParaRPr>
            </a:p>
            <a:p>
              <a:pPr>
                <a:lnSpc>
                  <a:spcPct val="150000"/>
                </a:lnSpc>
              </a:pPr>
              <a:r>
                <a:rPr lang="zh-CN" altLang="en-US" dirty="0">
                  <a:solidFill>
                    <a:srgbClr val="663300"/>
                  </a:solidFill>
                  <a:latin typeface="微软雅黑" panose="020B0503020204020204" pitchFamily="34" charset="-122"/>
                  <a:ea typeface="微软雅黑" panose="020B0503020204020204" pitchFamily="34" charset="-122"/>
                </a:rPr>
                <a:t>　　站在“两个一百年”的历史交汇点，全面建设社会主义现代化国家新征程即将开启。征途漫漫，惟有奋斗。我们通过奋斗，披荆斩棘，走过了万水千山。我们还要继续奋斗，勇往直前，创造更加灿烂的辉煌！</a:t>
              </a:r>
            </a:p>
          </p:txBody>
        </p:sp>
        <p:sp>
          <p:nvSpPr>
            <p:cNvPr id="37" name="矩形 36"/>
            <p:cNvSpPr/>
            <p:nvPr/>
          </p:nvSpPr>
          <p:spPr bwMode="auto">
            <a:xfrm>
              <a:off x="1274201" y="2023465"/>
              <a:ext cx="11274257" cy="4553428"/>
            </a:xfrm>
            <a:prstGeom prst="rect">
              <a:avLst/>
            </a:prstGeom>
            <a:noFill/>
            <a:ln w="9525"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grpSp>
    </p:spTree>
  </p:cSld>
  <p:clrMapOvr>
    <a:masterClrMapping/>
  </p:clrMapOvr>
  <p:transition spd="med">
    <p:pull/>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5"/>
  <p:tag name="KSO_WM_UNIT_ID" val="diagram20211020_1*i*5"/>
  <p:tag name="KSO_WM_TEMPLATE_CATEGORY" val="diagram"/>
  <p:tag name="KSO_WM_TEMPLATE_INDEX" val="20211020"/>
  <p:tag name="KSO_WM_UNIT_LAYERLEVEL" val="1"/>
  <p:tag name="KSO_WM_TAG_VERSION" val="1.0"/>
  <p:tag name="KSO_WM_BEAUTIFY_FLAG" val="#wm#"/>
  <p:tag name="KSO_WM_UNIT_ADJUSTLAYOUT_ID" val="11"/>
  <p:tag name="KSO_WM_UNIT_COLOR_SCHEME_SHAPE_ID" val="11"/>
  <p:tag name="KSO_WM_UNIT_COLOR_SCHEME_PARENT_PAGE" val="0_1"/>
  <p:tag name="KSO_WM_UNIT_DECOLORIZATION" val="1"/>
  <p:tag name="KSO_WM_UNIT_BLOCK" val="0"/>
  <p:tag name="KSO_WM_UNIT_SM_LIMIT_TYPE" val="3"/>
  <p:tag name="KSO_WM_UNIT_DEC_AREA_ID" val="844300c7c3344defb7e8e749be6248d5"/>
  <p:tag name="KSO_WM_UNIT_DECORATE_INFO" val="{&quot;DecorateInfoH&quot;:{&quot;IsAbs&quot;:true},&quot;DecorateInfoW&quot;:{&quot;IsAbs&quot;:false},&quot;DecorateInfoX&quot;:{&quot;IsAbs&quot;:true,&quot;Pos&quot;:1},&quot;DecorateInfoY&quot;:{&quot;IsAbs&quot;:true,&quot;Pos&quot;:2},&quot;ReferentInfo&quot;:{&quot;Id&quot;:&quot;209e853400d048f2b9530ce7b0144219&quot;,&quot;X&quot;:{&quot;Pos&quot;:1},&quot;Y&quot;:{&quot;Pos&quot;:2}},&quot;whChangeMode&quot;:0}"/>
  <p:tag name="KSO_WM_CHIP_GROUPID" val="5ef31f54c6295c63c1a2e06e"/>
  <p:tag name="KSO_WM_CHIP_XID" val="5ef31f54c6295c63c1a2e06f"/>
  <p:tag name="KSO_WM_UNIT_LINE_FORE_SCHEMECOLOR_INDEX_BRIGHTNESS" val="-0.25"/>
  <p:tag name="KSO_WM_UNIT_LINE_FORE_SCHEMECOLOR_INDEX" val="14"/>
  <p:tag name="KSO_WM_UNIT_LINE_FILL_TYPE" val="2"/>
  <p:tag name="KSO_WM_TEMPLATE_ASSEMBLE_XID" val="5f69c09fb22fc7aed70b618a"/>
  <p:tag name="KSO_WM_TEMPLATE_ASSEMBLE_GROUPID" val="5f69c09fb22fc7aed70b618a"/>
</p:tagLst>
</file>

<file path=ppt/tags/tag2.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11"/>
  <p:tag name="KSO_WM_UNIT_HIGHLIGHT" val="0"/>
  <p:tag name="KSO_WM_UNIT_COMPATIBLE" val="0"/>
  <p:tag name="KSO_WM_UNIT_DIAGRAM_ISNUMVISUAL" val="0"/>
  <p:tag name="KSO_WM_UNIT_DIAGRAM_ISREFERUNIT" val="0"/>
  <p:tag name="KSO_WM_UNIT_TYPE" val="a"/>
  <p:tag name="KSO_WM_UNIT_INDEX" val="1"/>
  <p:tag name="KSO_WM_UNIT_ID" val="diagram20211020_1*a*1"/>
  <p:tag name="KSO_WM_TEMPLATE_CATEGORY" val="diagram"/>
  <p:tag name="KSO_WM_TEMPLATE_INDEX" val="20211020"/>
  <p:tag name="KSO_WM_UNIT_LAYERLEVEL" val="1"/>
  <p:tag name="KSO_WM_TAG_VERSION" val="1.0"/>
  <p:tag name="KSO_WM_BEAUTIFY_FLAG" val="#wm#"/>
  <p:tag name="KSO_WM_UNIT_PRESET_TEXT" val="添加标题"/>
  <p:tag name="KSO_WM_UNIT_DEFAULT_FONT" val="24;44;4"/>
  <p:tag name="KSO_WM_UNIT_BLOCK" val="0"/>
  <p:tag name="KSO_WM_UNIT_SHOW_EDIT_AREA_INDICATION" val="1"/>
  <p:tag name="KSO_WM_CHIP_GROUPID" val="5e7881253197e252a37019b5"/>
  <p:tag name="KSO_WM_CHIP_XID" val="5e7881253197e252a37019b6"/>
  <p:tag name="KSO_WM_CHIP_FILLAREA_FILL_RULE" val="{&quot;fill_align&quot;:&quot;lb&quot;,&quot;fill_mode&quot;:&quot;full&quot;}"/>
  <p:tag name="KSO_WM_UNIT_DEC_AREA_ID" val="209e853400d048f2b9530ce7b0144219"/>
  <p:tag name="KSO_WM_ASSEMBLE_CHIP_INDEX" val="e8fa3563378e4d40a186b902600eebf5"/>
  <p:tag name="KSO_WM_UNIT_TEXT_FILL_FORE_SCHEMECOLOR_INDEX_BRIGHTNESS" val="0"/>
  <p:tag name="KSO_WM_UNIT_TEXT_FILL_FORE_SCHEMECOLOR_INDEX" val="13"/>
  <p:tag name="KSO_WM_UNIT_TEXT_FILL_TYPE" val="1"/>
  <p:tag name="KSO_WM_TEMPLATE_ASSEMBLE_XID" val="5f69c09fb22fc7aed70b618a"/>
  <p:tag name="KSO_WM_TEMPLATE_ASSEMBLE_GROUPID" val="5f69c09fb22fc7aed70b618a"/>
  <p:tag name="KSO_WM_TAG_FRONT_SIZE" val=""/>
  <p:tag name="KSO_WM_TAG_BACKGROUP_ID" val=""/>
  <p:tag name="KSO_WM_TAG_BACKGROUP_SIZE" val=""/>
  <p:tag name="KSO_WM_TAG_ZODER_POSITION" val=""/>
</p:tagLst>
</file>

<file path=ppt/tags/tag3.xml><?xml version="1.0" encoding="utf-8"?>
<p:tagLst xmlns:a="http://schemas.openxmlformats.org/drawingml/2006/main" xmlns:r="http://schemas.openxmlformats.org/officeDocument/2006/relationships"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1020_1*f*1"/>
  <p:tag name="KSO_WM_TEMPLATE_CATEGORY" val="diagram"/>
  <p:tag name="KSO_WM_TEMPLATE_INDEX" val="20211020"/>
  <p:tag name="KSO_WM_UNIT_LAYERLEVEL" val="1"/>
  <p:tag name="KSO_WM_TAG_VERSION" val="1.0"/>
  <p:tag name="KSO_WM_BEAUTIFY_FLAG" val="#wm#"/>
  <p:tag name="KSO_WM_UNIT_DEFAULT_FONT" val="14;20;2"/>
  <p:tag name="KSO_WM_UNIT_BLOCK" val="0"/>
  <p:tag name="KSO_WM_UNIT_VALUE" val="80"/>
  <p:tag name="KSO_WM_UNIT_SHOW_EDIT_AREA_INDICATION" val="1"/>
  <p:tag name="KSO_WM_CHIP_GROUPID" val="5e6b05596848fb12bee65ac8"/>
  <p:tag name="KSO_WM_CHIP_XID" val="5e6b05596848fb12bee65aca"/>
  <p:tag name="KSO_WM_CHIP_FILLAREA_FILL_RULE" val="{&quot;fill_align&quot;:&quot;lt&quot;,&quot;fill_mode&quot;:&quot;full&quot;}"/>
  <p:tag name="KSO_WM_UNIT_DEC_AREA_ID" val="57c33f772a894b78be9e1d5c7b8acbb2"/>
  <p:tag name="KSO_WM_ASSEMBLE_CHIP_INDEX" val="509bae24df4441ddbf55cfa2f9323032"/>
  <p:tag name="KSO_WM_UNIT_TEXT_FILL_FORE_SCHEMECOLOR_INDEX_BRIGHTNESS" val="0.25"/>
  <p:tag name="KSO_WM_UNIT_TEXT_FILL_FORE_SCHEMECOLOR_INDEX" val="13"/>
  <p:tag name="KSO_WM_UNIT_TEXT_FILL_TYPE" val="1"/>
  <p:tag name="KSO_WM_TEMPLATE_ASSEMBLE_XID" val="5f69c09fb22fc7aed70b618a"/>
  <p:tag name="KSO_WM_TEMPLATE_ASSEMBLE_GROUPID" val="5f69c09fb22fc7aed70b618a"/>
  <p:tag name="KSO_WM_TAG_FRONT_SIZE" val=""/>
  <p:tag name="KSO_WM_TAG_BACKGROUP_ID" val=""/>
  <p:tag name="KSO_WM_TAG_BACKGROUP_SIZE" val=""/>
  <p:tag name="KSO_WM_TAG_ZODER_POSITION" val=""/>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5"/>
  <p:tag name="KSO_WM_UNIT_ID" val="diagram20211020_1*i*5"/>
  <p:tag name="KSO_WM_TEMPLATE_CATEGORY" val="diagram"/>
  <p:tag name="KSO_WM_TEMPLATE_INDEX" val="20211020"/>
  <p:tag name="KSO_WM_UNIT_LAYERLEVEL" val="1"/>
  <p:tag name="KSO_WM_TAG_VERSION" val="1.0"/>
  <p:tag name="KSO_WM_BEAUTIFY_FLAG" val="#wm#"/>
  <p:tag name="KSO_WM_UNIT_ADJUSTLAYOUT_ID" val="11"/>
  <p:tag name="KSO_WM_UNIT_COLOR_SCHEME_SHAPE_ID" val="11"/>
  <p:tag name="KSO_WM_UNIT_COLOR_SCHEME_PARENT_PAGE" val="0_1"/>
  <p:tag name="KSO_WM_UNIT_DECOLORIZATION" val="1"/>
  <p:tag name="KSO_WM_UNIT_BLOCK" val="0"/>
  <p:tag name="KSO_WM_UNIT_SM_LIMIT_TYPE" val="3"/>
  <p:tag name="KSO_WM_UNIT_DEC_AREA_ID" val="844300c7c3344defb7e8e749be6248d5"/>
  <p:tag name="KSO_WM_UNIT_DECORATE_INFO" val="{&quot;DecorateInfoH&quot;:{&quot;IsAbs&quot;:true},&quot;DecorateInfoW&quot;:{&quot;IsAbs&quot;:false},&quot;DecorateInfoX&quot;:{&quot;IsAbs&quot;:true,&quot;Pos&quot;:1},&quot;DecorateInfoY&quot;:{&quot;IsAbs&quot;:true,&quot;Pos&quot;:2},&quot;ReferentInfo&quot;:{&quot;Id&quot;:&quot;209e853400d048f2b9530ce7b0144219&quot;,&quot;X&quot;:{&quot;Pos&quot;:1},&quot;Y&quot;:{&quot;Pos&quot;:2}},&quot;whChangeMode&quot;:0}"/>
  <p:tag name="KSO_WM_CHIP_GROUPID" val="5ef31f54c6295c63c1a2e06e"/>
  <p:tag name="KSO_WM_CHIP_XID" val="5ef31f54c6295c63c1a2e06f"/>
  <p:tag name="KSO_WM_UNIT_LINE_FORE_SCHEMECOLOR_INDEX_BRIGHTNESS" val="-0.25"/>
  <p:tag name="KSO_WM_UNIT_LINE_FORE_SCHEMECOLOR_INDEX" val="14"/>
  <p:tag name="KSO_WM_UNIT_LINE_FILL_TYPE" val="2"/>
  <p:tag name="KSO_WM_TEMPLATE_ASSEMBLE_XID" val="5f69c09fb22fc7aed70b618a"/>
  <p:tag name="KSO_WM_TEMPLATE_ASSEMBLE_GROUPID" val="5f69c09fb22fc7aed70b618a"/>
</p:tagLst>
</file>

<file path=ppt/tags/tag5.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11"/>
  <p:tag name="KSO_WM_UNIT_HIGHLIGHT" val="0"/>
  <p:tag name="KSO_WM_UNIT_COMPATIBLE" val="0"/>
  <p:tag name="KSO_WM_UNIT_DIAGRAM_ISNUMVISUAL" val="0"/>
  <p:tag name="KSO_WM_UNIT_DIAGRAM_ISREFERUNIT" val="0"/>
  <p:tag name="KSO_WM_UNIT_TYPE" val="a"/>
  <p:tag name="KSO_WM_UNIT_INDEX" val="1"/>
  <p:tag name="KSO_WM_UNIT_ID" val="diagram20211020_1*a*1"/>
  <p:tag name="KSO_WM_TEMPLATE_CATEGORY" val="diagram"/>
  <p:tag name="KSO_WM_TEMPLATE_INDEX" val="20211020"/>
  <p:tag name="KSO_WM_UNIT_LAYERLEVEL" val="1"/>
  <p:tag name="KSO_WM_TAG_VERSION" val="1.0"/>
  <p:tag name="KSO_WM_BEAUTIFY_FLAG" val="#wm#"/>
  <p:tag name="KSO_WM_UNIT_PRESET_TEXT" val="添加标题"/>
  <p:tag name="KSO_WM_UNIT_DEFAULT_FONT" val="24;44;4"/>
  <p:tag name="KSO_WM_UNIT_BLOCK" val="0"/>
  <p:tag name="KSO_WM_UNIT_SHOW_EDIT_AREA_INDICATION" val="1"/>
  <p:tag name="KSO_WM_CHIP_GROUPID" val="5e7881253197e252a37019b5"/>
  <p:tag name="KSO_WM_CHIP_XID" val="5e7881253197e252a37019b6"/>
  <p:tag name="KSO_WM_CHIP_FILLAREA_FILL_RULE" val="{&quot;fill_align&quot;:&quot;lb&quot;,&quot;fill_mode&quot;:&quot;full&quot;}"/>
  <p:tag name="KSO_WM_UNIT_DEC_AREA_ID" val="209e853400d048f2b9530ce7b0144219"/>
  <p:tag name="KSO_WM_ASSEMBLE_CHIP_INDEX" val="e8fa3563378e4d40a186b902600eebf5"/>
  <p:tag name="KSO_WM_UNIT_TEXT_FILL_FORE_SCHEMECOLOR_INDEX_BRIGHTNESS" val="0"/>
  <p:tag name="KSO_WM_UNIT_TEXT_FILL_FORE_SCHEMECOLOR_INDEX" val="13"/>
  <p:tag name="KSO_WM_UNIT_TEXT_FILL_TYPE" val="1"/>
  <p:tag name="KSO_WM_TEMPLATE_ASSEMBLE_XID" val="5f69c09fb22fc7aed70b618a"/>
  <p:tag name="KSO_WM_TEMPLATE_ASSEMBLE_GROUPID" val="5f69c09fb22fc7aed70b618a"/>
  <p:tag name="KSO_WM_TAG_FRONT_SIZE" val=""/>
  <p:tag name="KSO_WM_TAG_BACKGROUP_ID" val=""/>
  <p:tag name="KSO_WM_TAG_BACKGROUP_SIZE" val=""/>
  <p:tag name="KSO_WM_TAG_ZODER_POSITION" val=""/>
</p:tagLst>
</file>

<file path=ppt/tags/tag6.xml><?xml version="1.0" encoding="utf-8"?>
<p:tagLst xmlns:a="http://schemas.openxmlformats.org/drawingml/2006/main" xmlns:r="http://schemas.openxmlformats.org/officeDocument/2006/relationships"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1020_1*f*1"/>
  <p:tag name="KSO_WM_TEMPLATE_CATEGORY" val="diagram"/>
  <p:tag name="KSO_WM_TEMPLATE_INDEX" val="20211020"/>
  <p:tag name="KSO_WM_UNIT_LAYERLEVEL" val="1"/>
  <p:tag name="KSO_WM_TAG_VERSION" val="1.0"/>
  <p:tag name="KSO_WM_BEAUTIFY_FLAG" val="#wm#"/>
  <p:tag name="KSO_WM_UNIT_DEFAULT_FONT" val="14;20;2"/>
  <p:tag name="KSO_WM_UNIT_BLOCK" val="0"/>
  <p:tag name="KSO_WM_UNIT_VALUE" val="80"/>
  <p:tag name="KSO_WM_UNIT_SHOW_EDIT_AREA_INDICATION" val="1"/>
  <p:tag name="KSO_WM_CHIP_GROUPID" val="5e6b05596848fb12bee65ac8"/>
  <p:tag name="KSO_WM_CHIP_XID" val="5e6b05596848fb12bee65aca"/>
  <p:tag name="KSO_WM_CHIP_FILLAREA_FILL_RULE" val="{&quot;fill_align&quot;:&quot;lt&quot;,&quot;fill_mode&quot;:&quot;full&quot;}"/>
  <p:tag name="KSO_WM_UNIT_DEC_AREA_ID" val="57c33f772a894b78be9e1d5c7b8acbb2"/>
  <p:tag name="KSO_WM_ASSEMBLE_CHIP_INDEX" val="509bae24df4441ddbf55cfa2f9323032"/>
  <p:tag name="KSO_WM_UNIT_TEXT_FILL_FORE_SCHEMECOLOR_INDEX_BRIGHTNESS" val="0.25"/>
  <p:tag name="KSO_WM_UNIT_TEXT_FILL_FORE_SCHEMECOLOR_INDEX" val="13"/>
  <p:tag name="KSO_WM_UNIT_TEXT_FILL_TYPE" val="1"/>
  <p:tag name="KSO_WM_TEMPLATE_ASSEMBLE_XID" val="5f69c09fb22fc7aed70b618a"/>
  <p:tag name="KSO_WM_TEMPLATE_ASSEMBLE_GROUPID" val="5f69c09fb22fc7aed70b618a"/>
  <p:tag name="KSO_WM_TAG_FRONT_SIZE" val=""/>
  <p:tag name="KSO_WM_TAG_BACKGROUP_ID" val=""/>
  <p:tag name="KSO_WM_TAG_BACKGROUP_SIZE" val=""/>
  <p:tag name="KSO_WM_TAG_ZODER_POSITION" val=""/>
</p:tagLst>
</file>

<file path=ppt/tags/tag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5"/>
  <p:tag name="KSO_WM_UNIT_ID" val="diagram20211020_1*i*5"/>
  <p:tag name="KSO_WM_TEMPLATE_CATEGORY" val="diagram"/>
  <p:tag name="KSO_WM_TEMPLATE_INDEX" val="20211020"/>
  <p:tag name="KSO_WM_UNIT_LAYERLEVEL" val="1"/>
  <p:tag name="KSO_WM_TAG_VERSION" val="1.0"/>
  <p:tag name="KSO_WM_BEAUTIFY_FLAG" val="#wm#"/>
  <p:tag name="KSO_WM_UNIT_ADJUSTLAYOUT_ID" val="11"/>
  <p:tag name="KSO_WM_UNIT_COLOR_SCHEME_SHAPE_ID" val="11"/>
  <p:tag name="KSO_WM_UNIT_COLOR_SCHEME_PARENT_PAGE" val="0_1"/>
  <p:tag name="KSO_WM_UNIT_DECOLORIZATION" val="1"/>
  <p:tag name="KSO_WM_UNIT_BLOCK" val="0"/>
  <p:tag name="KSO_WM_UNIT_SM_LIMIT_TYPE" val="3"/>
  <p:tag name="KSO_WM_UNIT_DEC_AREA_ID" val="844300c7c3344defb7e8e749be6248d5"/>
  <p:tag name="KSO_WM_UNIT_DECORATE_INFO" val="{&quot;DecorateInfoH&quot;:{&quot;IsAbs&quot;:true},&quot;DecorateInfoW&quot;:{&quot;IsAbs&quot;:false},&quot;DecorateInfoX&quot;:{&quot;IsAbs&quot;:true,&quot;Pos&quot;:1},&quot;DecorateInfoY&quot;:{&quot;IsAbs&quot;:true,&quot;Pos&quot;:2},&quot;ReferentInfo&quot;:{&quot;Id&quot;:&quot;209e853400d048f2b9530ce7b0144219&quot;,&quot;X&quot;:{&quot;Pos&quot;:1},&quot;Y&quot;:{&quot;Pos&quot;:2}},&quot;whChangeMode&quot;:0}"/>
  <p:tag name="KSO_WM_CHIP_GROUPID" val="5ef31f54c6295c63c1a2e06e"/>
  <p:tag name="KSO_WM_CHIP_XID" val="5ef31f54c6295c63c1a2e06f"/>
  <p:tag name="KSO_WM_UNIT_LINE_FORE_SCHEMECOLOR_INDEX_BRIGHTNESS" val="-0.25"/>
  <p:tag name="KSO_WM_UNIT_LINE_FORE_SCHEMECOLOR_INDEX" val="14"/>
  <p:tag name="KSO_WM_UNIT_LINE_FILL_TYPE" val="2"/>
  <p:tag name="KSO_WM_TEMPLATE_ASSEMBLE_XID" val="5f69c09fb22fc7aed70b618a"/>
  <p:tag name="KSO_WM_TEMPLATE_ASSEMBLE_GROUPID" val="5f69c09fb22fc7aed70b618a"/>
</p:tagLst>
</file>

<file path=ppt/tags/tag8.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11"/>
  <p:tag name="KSO_WM_UNIT_HIGHLIGHT" val="0"/>
  <p:tag name="KSO_WM_UNIT_COMPATIBLE" val="0"/>
  <p:tag name="KSO_WM_UNIT_DIAGRAM_ISNUMVISUAL" val="0"/>
  <p:tag name="KSO_WM_UNIT_DIAGRAM_ISREFERUNIT" val="0"/>
  <p:tag name="KSO_WM_UNIT_TYPE" val="a"/>
  <p:tag name="KSO_WM_UNIT_INDEX" val="1"/>
  <p:tag name="KSO_WM_UNIT_ID" val="diagram20211020_1*a*1"/>
  <p:tag name="KSO_WM_TEMPLATE_CATEGORY" val="diagram"/>
  <p:tag name="KSO_WM_TEMPLATE_INDEX" val="20211020"/>
  <p:tag name="KSO_WM_UNIT_LAYERLEVEL" val="1"/>
  <p:tag name="KSO_WM_TAG_VERSION" val="1.0"/>
  <p:tag name="KSO_WM_BEAUTIFY_FLAG" val="#wm#"/>
  <p:tag name="KSO_WM_UNIT_PRESET_TEXT" val="添加标题"/>
  <p:tag name="KSO_WM_UNIT_DEFAULT_FONT" val="24;44;4"/>
  <p:tag name="KSO_WM_UNIT_BLOCK" val="0"/>
  <p:tag name="KSO_WM_UNIT_SHOW_EDIT_AREA_INDICATION" val="1"/>
  <p:tag name="KSO_WM_CHIP_GROUPID" val="5e7881253197e252a37019b5"/>
  <p:tag name="KSO_WM_CHIP_XID" val="5e7881253197e252a37019b6"/>
  <p:tag name="KSO_WM_CHIP_FILLAREA_FILL_RULE" val="{&quot;fill_align&quot;:&quot;lb&quot;,&quot;fill_mode&quot;:&quot;full&quot;}"/>
  <p:tag name="KSO_WM_UNIT_DEC_AREA_ID" val="209e853400d048f2b9530ce7b0144219"/>
  <p:tag name="KSO_WM_ASSEMBLE_CHIP_INDEX" val="e8fa3563378e4d40a186b902600eebf5"/>
  <p:tag name="KSO_WM_UNIT_TEXT_FILL_FORE_SCHEMECOLOR_INDEX_BRIGHTNESS" val="0"/>
  <p:tag name="KSO_WM_UNIT_TEXT_FILL_FORE_SCHEMECOLOR_INDEX" val="13"/>
  <p:tag name="KSO_WM_UNIT_TEXT_FILL_TYPE" val="1"/>
  <p:tag name="KSO_WM_TEMPLATE_ASSEMBLE_XID" val="5f69c09fb22fc7aed70b618a"/>
  <p:tag name="KSO_WM_TEMPLATE_ASSEMBLE_GROUPID" val="5f69c09fb22fc7aed70b618a"/>
  <p:tag name="KSO_WM_TAG_FRONT_SIZE" val=""/>
  <p:tag name="KSO_WM_TAG_BACKGROUP_ID" val=""/>
  <p:tag name="KSO_WM_TAG_BACKGROUP_SIZE" val=""/>
  <p:tag name="KSO_WM_TAG_ZODER_POSITION" val=""/>
</p:tagLst>
</file>

<file path=ppt/tags/tag9.xml><?xml version="1.0" encoding="utf-8"?>
<p:tagLst xmlns:a="http://schemas.openxmlformats.org/drawingml/2006/main" xmlns:r="http://schemas.openxmlformats.org/officeDocument/2006/relationships"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1020_1*f*1"/>
  <p:tag name="KSO_WM_TEMPLATE_CATEGORY" val="diagram"/>
  <p:tag name="KSO_WM_TEMPLATE_INDEX" val="20211020"/>
  <p:tag name="KSO_WM_UNIT_LAYERLEVEL" val="1"/>
  <p:tag name="KSO_WM_TAG_VERSION" val="1.0"/>
  <p:tag name="KSO_WM_BEAUTIFY_FLAG" val="#wm#"/>
  <p:tag name="KSO_WM_UNIT_DEFAULT_FONT" val="14;20;2"/>
  <p:tag name="KSO_WM_UNIT_BLOCK" val="0"/>
  <p:tag name="KSO_WM_UNIT_VALUE" val="80"/>
  <p:tag name="KSO_WM_UNIT_SHOW_EDIT_AREA_INDICATION" val="1"/>
  <p:tag name="KSO_WM_CHIP_GROUPID" val="5e6b05596848fb12bee65ac8"/>
  <p:tag name="KSO_WM_CHIP_XID" val="5e6b05596848fb12bee65aca"/>
  <p:tag name="KSO_WM_CHIP_FILLAREA_FILL_RULE" val="{&quot;fill_align&quot;:&quot;lt&quot;,&quot;fill_mode&quot;:&quot;full&quot;}"/>
  <p:tag name="KSO_WM_UNIT_DEC_AREA_ID" val="57c33f772a894b78be9e1d5c7b8acbb2"/>
  <p:tag name="KSO_WM_ASSEMBLE_CHIP_INDEX" val="509bae24df4441ddbf55cfa2f9323032"/>
  <p:tag name="KSO_WM_UNIT_TEXT_FILL_FORE_SCHEMECOLOR_INDEX_BRIGHTNESS" val="0.25"/>
  <p:tag name="KSO_WM_UNIT_TEXT_FILL_FORE_SCHEMECOLOR_INDEX" val="13"/>
  <p:tag name="KSO_WM_UNIT_TEXT_FILL_TYPE" val="1"/>
  <p:tag name="KSO_WM_TEMPLATE_ASSEMBLE_XID" val="5f69c09fb22fc7aed70b618a"/>
  <p:tag name="KSO_WM_TEMPLATE_ASSEMBLE_GROUPID" val="5f69c09fb22fc7aed70b618a"/>
  <p:tag name="KSO_WM_TAG_FRONT_SIZE" val=""/>
  <p:tag name="KSO_WM_TAG_BACKGROUP_ID" val=""/>
  <p:tag name="KSO_WM_TAG_BACKGROUP_SIZE" val=""/>
  <p:tag name="KSO_WM_TAG_ZODER_POSITION" val=""/>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4349</Words>
  <Application>Microsoft Office PowerPoint</Application>
  <PresentationFormat>宽屏</PresentationFormat>
  <Paragraphs>119</Paragraphs>
  <Slides>27</Slides>
  <Notes>3</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27</vt:i4>
      </vt:variant>
    </vt:vector>
  </HeadingPairs>
  <TitlesOfParts>
    <vt:vector size="35" baseType="lpstr">
      <vt:lpstr>黑体</vt:lpstr>
      <vt:lpstr>宋体</vt:lpstr>
      <vt:lpstr>微软雅黑</vt:lpstr>
      <vt:lpstr>Arial</vt:lpstr>
      <vt:lpstr>Calibri</vt:lpstr>
      <vt:lpstr>Calibri Light</vt:lpstr>
      <vt:lpstr>Impact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Sky123.Org</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Sky123.Org</dc:creator>
  <cp:lastModifiedBy>Sky123.Org</cp:lastModifiedBy>
  <cp:revision>202</cp:revision>
  <dcterms:created xsi:type="dcterms:W3CDTF">2020-09-24T03:29:00Z</dcterms:created>
  <dcterms:modified xsi:type="dcterms:W3CDTF">2021-01-13T08:31:44Z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2052-11.1.0.10228</vt:lpwstr>
  </property>
</Properties>
</file>